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1" r:id="rId2"/>
  </p:sldMasterIdLst>
  <p:notesMasterIdLst>
    <p:notesMasterId r:id="rId26"/>
  </p:notesMasterIdLst>
  <p:sldIdLst>
    <p:sldId id="256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0" r:id="rId21"/>
    <p:sldId id="275" r:id="rId22"/>
    <p:sldId id="276" r:id="rId23"/>
    <p:sldId id="277" r:id="rId24"/>
    <p:sldId id="279" r:id="rId25"/>
  </p:sldIdLst>
  <p:sldSz cx="12193588" cy="6858000"/>
  <p:notesSz cx="6858000" cy="9144000"/>
  <p:embeddedFontLst>
    <p:embeddedFont>
      <p:font typeface="Didact Gothic" panose="020B0604020202020204" charset="0"/>
      <p:regular r:id="rId27"/>
    </p:embeddedFon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Inter ExtraLight" panose="020B0604020202020204" charset="0"/>
      <p:regular r:id="rId32"/>
      <p:bold r:id="rId33"/>
      <p:italic r:id="rId34"/>
      <p:boldItalic r:id="rId35"/>
    </p:embeddedFont>
    <p:embeddedFont>
      <p:font typeface="Inter Medium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H8/S9kjoUeuoHbfZrTwH57JrPu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ea Backlar" initials="" lastIdx="1" clrIdx="0"/>
  <p:cmAuthor id="1" name="Lazar Milićević" initials="" lastIdx="1" clrIdx="1"/>
  <p:cmAuthor id="2" name="Charlotte Fraboulet" initials="" lastIdx="4" clrIdx="2"/>
  <p:cmAuthor id="3" name="Matthieu Blottiere Seroux" initials="" lastIdx="2" clrIdx="3"/>
  <p:cmAuthor id="4" name="Lazar Milicevic" initials="LM" lastIdx="2" clrIdx="4">
    <p:extLst>
      <p:ext uri="{19B8F6BF-5375-455C-9EA6-DF929625EA0E}">
        <p15:presenceInfo xmlns:p15="http://schemas.microsoft.com/office/powerpoint/2012/main" userId="4b105a8627280e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4" name="Google Shape;1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1" name="Google Shape;140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" name="Google Shape;143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6" name="Google Shape;143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" name="Google Shape;14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9" name="Google Shape;144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1" name="Google Shape;147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6" name="Google Shape;150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7" name="Google Shape;150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4" name="Google Shape;15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3" name="Google Shape;155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8" name="Google Shape;15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9" name="Google Shape;156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7" name="Google Shape;15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8" name="Google Shape;15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15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5" name="Google Shape;16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3" name="Google Shape;164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4" name="Google Shape;164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9" name="Google Shape;16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7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3" name="Google Shape;171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4" name="Google Shape;171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7" name="Google Shape;168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8" name="Google Shape;168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2" name="Google Shape;12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3" name="Google Shape;12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4" name="Google Shape;12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4" name="Google Shape;13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4" name="Google Shape;134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6" name="Google Shape;137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rank by desc order</a:t>
            </a:r>
            <a:endParaRPr/>
          </a:p>
        </p:txBody>
      </p:sp>
      <p:sp>
        <p:nvSpPr>
          <p:cNvPr id="1377" name="Google Shape;137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4">
  <p:cSld name="Text slide 4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7" y="303640"/>
            <a:ext cx="1287269" cy="28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>
            <a:spLocks noGrp="1"/>
          </p:cNvSpPr>
          <p:nvPr>
            <p:ph type="body" idx="1"/>
          </p:nvPr>
        </p:nvSpPr>
        <p:spPr>
          <a:xfrm>
            <a:off x="10271180" y="306115"/>
            <a:ext cx="1622400" cy="319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/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795926" y="178435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6"/>
          <p:cNvSpPr txBox="1">
            <a:spLocks noGrp="1"/>
          </p:cNvSpPr>
          <p:nvPr>
            <p:ph type="body" idx="2"/>
          </p:nvPr>
        </p:nvSpPr>
        <p:spPr>
          <a:xfrm>
            <a:off x="1524125" y="4629825"/>
            <a:ext cx="36930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ubTitle" idx="3"/>
          </p:nvPr>
        </p:nvSpPr>
        <p:spPr>
          <a:xfrm>
            <a:off x="1524125" y="5566900"/>
            <a:ext cx="36930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3">
  <p:cSld name="Agenda Part 3">
    <p:bg>
      <p:bgPr>
        <a:solidFill>
          <a:schemeClr val="accent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5" name="Google Shape;235;p3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36" name="Google Shape;236;p3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Text slide 1_2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58" name="Google Shape;258;p3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64" name="Google Shape;264;p3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7182832" y="6430325"/>
            <a:ext cx="4706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1">
  <p:cSld name="Text slide 1"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3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69" name="Google Shape;269;p3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5" name="Google Shape;275;p3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10513500" cy="4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ext slide 1_3_1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3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83" name="Google Shape;283;p3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89" name="Google Shape;289;p3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6174550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591275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8"/>
          <p:cNvSpPr txBox="1">
            <a:spLocks noGrp="1"/>
          </p:cNvSpPr>
          <p:nvPr>
            <p:ph type="subTitle" idx="3"/>
          </p:nvPr>
        </p:nvSpPr>
        <p:spPr>
          <a:xfrm>
            <a:off x="106605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body" idx="4"/>
          </p:nvPr>
        </p:nvSpPr>
        <p:spPr>
          <a:xfrm>
            <a:off x="106605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subTitle" idx="5"/>
          </p:nvPr>
        </p:nvSpPr>
        <p:spPr>
          <a:xfrm>
            <a:off x="663670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body" idx="6"/>
          </p:nvPr>
        </p:nvSpPr>
        <p:spPr>
          <a:xfrm>
            <a:off x="663670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9" name="Google Shape;299;p38"/>
          <p:cNvSpPr>
            <a:spLocks noGrp="1"/>
          </p:cNvSpPr>
          <p:nvPr>
            <p:ph type="body" idx="7"/>
          </p:nvPr>
        </p:nvSpPr>
        <p:spPr>
          <a:xfrm>
            <a:off x="849943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8"/>
          <p:cNvSpPr>
            <a:spLocks noGrp="1"/>
          </p:cNvSpPr>
          <p:nvPr>
            <p:ph type="body" idx="8"/>
          </p:nvPr>
        </p:nvSpPr>
        <p:spPr>
          <a:xfrm>
            <a:off x="849943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8"/>
          <p:cNvSpPr>
            <a:spLocks noGrp="1"/>
          </p:cNvSpPr>
          <p:nvPr>
            <p:ph type="body" idx="9"/>
          </p:nvPr>
        </p:nvSpPr>
        <p:spPr>
          <a:xfrm>
            <a:off x="849943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8"/>
          <p:cNvSpPr>
            <a:spLocks noGrp="1"/>
          </p:cNvSpPr>
          <p:nvPr>
            <p:ph type="body" idx="13"/>
          </p:nvPr>
        </p:nvSpPr>
        <p:spPr>
          <a:xfrm>
            <a:off x="3232975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>
            <a:spLocks noGrp="1"/>
          </p:cNvSpPr>
          <p:nvPr>
            <p:ph type="body" idx="14"/>
          </p:nvPr>
        </p:nvSpPr>
        <p:spPr>
          <a:xfrm>
            <a:off x="3232975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38"/>
          <p:cNvSpPr>
            <a:spLocks noGrp="1"/>
          </p:cNvSpPr>
          <p:nvPr>
            <p:ph type="body" idx="15"/>
          </p:nvPr>
        </p:nvSpPr>
        <p:spPr>
          <a:xfrm>
            <a:off x="3232975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38"/>
          <p:cNvSpPr>
            <a:spLocks noGrp="1"/>
          </p:cNvSpPr>
          <p:nvPr>
            <p:ph type="body" idx="16"/>
          </p:nvPr>
        </p:nvSpPr>
        <p:spPr>
          <a:xfrm>
            <a:off x="849943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38"/>
          <p:cNvSpPr>
            <a:spLocks noGrp="1"/>
          </p:cNvSpPr>
          <p:nvPr>
            <p:ph type="body" idx="17"/>
          </p:nvPr>
        </p:nvSpPr>
        <p:spPr>
          <a:xfrm>
            <a:off x="3229514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38"/>
          <p:cNvSpPr>
            <a:spLocks noGrp="1"/>
          </p:cNvSpPr>
          <p:nvPr>
            <p:ph type="body" idx="18"/>
          </p:nvPr>
        </p:nvSpPr>
        <p:spPr>
          <a:xfrm>
            <a:off x="6433118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38"/>
          <p:cNvSpPr>
            <a:spLocks noGrp="1"/>
          </p:cNvSpPr>
          <p:nvPr>
            <p:ph type="body" idx="19"/>
          </p:nvPr>
        </p:nvSpPr>
        <p:spPr>
          <a:xfrm>
            <a:off x="6433118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8"/>
          <p:cNvSpPr>
            <a:spLocks noGrp="1"/>
          </p:cNvSpPr>
          <p:nvPr>
            <p:ph type="body" idx="20"/>
          </p:nvPr>
        </p:nvSpPr>
        <p:spPr>
          <a:xfrm>
            <a:off x="6433118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body" idx="21"/>
          </p:nvPr>
        </p:nvSpPr>
        <p:spPr>
          <a:xfrm>
            <a:off x="8816150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38"/>
          <p:cNvSpPr>
            <a:spLocks noGrp="1"/>
          </p:cNvSpPr>
          <p:nvPr>
            <p:ph type="body" idx="22"/>
          </p:nvPr>
        </p:nvSpPr>
        <p:spPr>
          <a:xfrm>
            <a:off x="8816150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38"/>
          <p:cNvSpPr>
            <a:spLocks noGrp="1"/>
          </p:cNvSpPr>
          <p:nvPr>
            <p:ph type="body" idx="23"/>
          </p:nvPr>
        </p:nvSpPr>
        <p:spPr>
          <a:xfrm>
            <a:off x="8816150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body" idx="24"/>
          </p:nvPr>
        </p:nvSpPr>
        <p:spPr>
          <a:xfrm>
            <a:off x="6433118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38"/>
          <p:cNvSpPr>
            <a:spLocks noGrp="1"/>
          </p:cNvSpPr>
          <p:nvPr>
            <p:ph type="body" idx="25"/>
          </p:nvPr>
        </p:nvSpPr>
        <p:spPr>
          <a:xfrm>
            <a:off x="8812689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">
  <p:cSld name="Text slide 7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39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9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39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9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21" name="Google Shape;321;p3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22" name="Google Shape;322;p3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28" name="Google Shape;328;p3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9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39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39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">
  <p:cSld name="Text slide 7_1"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0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40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0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40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46" name="Google Shape;346;p4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47" name="Google Shape;347;p4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3" name="Google Shape;353;p4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0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40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 1">
  <p:cSld name="Text slide 7_1_1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41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41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71" name="Google Shape;371;p4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72" name="Google Shape;372;p4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78" name="Google Shape;378;p4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1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41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84" name="Google Shape;384;p41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41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41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41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41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2">
  <p:cSld name="Icon slide 2">
    <p:bg>
      <p:bgPr>
        <a:solidFill>
          <a:schemeClr val="dk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/>
          <p:nvPr/>
        </p:nvSpPr>
        <p:spPr>
          <a:xfrm>
            <a:off x="0" y="0"/>
            <a:ext cx="1219320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42"/>
          <p:cNvSpPr>
            <a:spLocks noGrp="1"/>
          </p:cNvSpPr>
          <p:nvPr>
            <p:ph type="body" idx="1"/>
          </p:nvPr>
        </p:nvSpPr>
        <p:spPr>
          <a:xfrm>
            <a:off x="839872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42"/>
          <p:cNvSpPr>
            <a:spLocks noGrp="1"/>
          </p:cNvSpPr>
          <p:nvPr>
            <p:ph type="body" idx="2"/>
          </p:nvPr>
        </p:nvSpPr>
        <p:spPr>
          <a:xfrm>
            <a:off x="4758447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42"/>
          <p:cNvSpPr>
            <a:spLocks noGrp="1"/>
          </p:cNvSpPr>
          <p:nvPr>
            <p:ph type="body" idx="3"/>
          </p:nvPr>
        </p:nvSpPr>
        <p:spPr>
          <a:xfrm>
            <a:off x="8677023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95" name="Google Shape;395;p4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96" name="Google Shape;396;p4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02" name="Google Shape;402;p4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4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ubTitle" idx="5"/>
          </p:nvPr>
        </p:nvSpPr>
        <p:spPr>
          <a:xfrm>
            <a:off x="16141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7" name="Google Shape;407;p42"/>
          <p:cNvSpPr txBox="1">
            <a:spLocks noGrp="1"/>
          </p:cNvSpPr>
          <p:nvPr>
            <p:ph type="subTitle" idx="6"/>
          </p:nvPr>
        </p:nvSpPr>
        <p:spPr>
          <a:xfrm>
            <a:off x="553270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8" name="Google Shape;408;p42"/>
          <p:cNvSpPr txBox="1">
            <a:spLocks noGrp="1"/>
          </p:cNvSpPr>
          <p:nvPr>
            <p:ph type="subTitle" idx="7"/>
          </p:nvPr>
        </p:nvSpPr>
        <p:spPr>
          <a:xfrm>
            <a:off x="94512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9" name="Google Shape;409;p42"/>
          <p:cNvSpPr txBox="1">
            <a:spLocks noGrp="1"/>
          </p:cNvSpPr>
          <p:nvPr>
            <p:ph type="body" idx="8"/>
          </p:nvPr>
        </p:nvSpPr>
        <p:spPr>
          <a:xfrm>
            <a:off x="83987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9"/>
          </p:nvPr>
        </p:nvSpPr>
        <p:spPr>
          <a:xfrm>
            <a:off x="4758450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42"/>
          <p:cNvSpPr txBox="1">
            <a:spLocks noGrp="1"/>
          </p:cNvSpPr>
          <p:nvPr>
            <p:ph type="body" idx="13"/>
          </p:nvPr>
        </p:nvSpPr>
        <p:spPr>
          <a:xfrm>
            <a:off x="867702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subTitle" idx="14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15" name="Google Shape;415;p4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16" name="Google Shape;416;p4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22" name="Google Shape;422;p4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3" name="Google Shape;423;p43"/>
          <p:cNvSpPr>
            <a:spLocks noGrp="1"/>
          </p:cNvSpPr>
          <p:nvPr>
            <p:ph type="body" idx="1"/>
          </p:nvPr>
        </p:nvSpPr>
        <p:spPr>
          <a:xfrm>
            <a:off x="1095471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26" name="Google Shape;426;p43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4"/>
          </p:nvPr>
        </p:nvSpPr>
        <p:spPr>
          <a:xfrm>
            <a:off x="1095475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body" idx="5"/>
          </p:nvPr>
        </p:nvSpPr>
        <p:spPr>
          <a:xfrm>
            <a:off x="3127525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43"/>
          <p:cNvSpPr txBox="1">
            <a:spLocks noGrp="1"/>
          </p:cNvSpPr>
          <p:nvPr>
            <p:ph type="body" idx="6"/>
          </p:nvPr>
        </p:nvSpPr>
        <p:spPr>
          <a:xfrm>
            <a:off x="51575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body" idx="7"/>
          </p:nvPr>
        </p:nvSpPr>
        <p:spPr>
          <a:xfrm>
            <a:off x="7189600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body" idx="8"/>
          </p:nvPr>
        </p:nvSpPr>
        <p:spPr>
          <a:xfrm>
            <a:off x="92328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43"/>
          <p:cNvSpPr>
            <a:spLocks noGrp="1"/>
          </p:cNvSpPr>
          <p:nvPr>
            <p:ph type="body" idx="9"/>
          </p:nvPr>
        </p:nvSpPr>
        <p:spPr>
          <a:xfrm>
            <a:off x="7197709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43"/>
          <p:cNvSpPr>
            <a:spLocks noGrp="1"/>
          </p:cNvSpPr>
          <p:nvPr>
            <p:ph type="body" idx="13"/>
          </p:nvPr>
        </p:nvSpPr>
        <p:spPr>
          <a:xfrm>
            <a:off x="3127531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43"/>
          <p:cNvSpPr>
            <a:spLocks noGrp="1"/>
          </p:cNvSpPr>
          <p:nvPr>
            <p:ph type="body" idx="14"/>
          </p:nvPr>
        </p:nvSpPr>
        <p:spPr>
          <a:xfrm>
            <a:off x="5157553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3"/>
          <p:cNvSpPr>
            <a:spLocks noGrp="1"/>
          </p:cNvSpPr>
          <p:nvPr>
            <p:ph type="body" idx="15"/>
          </p:nvPr>
        </p:nvSpPr>
        <p:spPr>
          <a:xfrm>
            <a:off x="9232855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">
  <p:cSld name="Map">
    <p:bg>
      <p:bgPr>
        <a:solidFill>
          <a:schemeClr val="dk2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/>
          <p:nvPr/>
        </p:nvSpPr>
        <p:spPr>
          <a:xfrm>
            <a:off x="0" y="0"/>
            <a:ext cx="4848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4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40" name="Google Shape;440;p4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46" name="Google Shape;446;p4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7" name="Google Shape;447;p4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3141300" cy="4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6pPr>
            <a:lvl7pPr marL="3200400" lvl="6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7pPr>
            <a:lvl8pPr marL="3657600" lvl="7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8pPr>
            <a:lvl9pPr marL="4114800" lvl="8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9pPr>
          </a:lstStyle>
          <a:p>
            <a:endParaRPr/>
          </a:p>
        </p:txBody>
      </p:sp>
      <p:sp>
        <p:nvSpPr>
          <p:cNvPr id="450" name="Google Shape;450;p44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4">
  <p:cSld name="Agenda Part 4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" name="Google Shape;18;p2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" name="Google Shape;19;p2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20;p2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" name="Google Shape;22;p2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" name="Google Shape;23;p2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5" name="Google Shape;25;p27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accent6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>
            <a:spLocks noGrp="1"/>
          </p:cNvSpPr>
          <p:nvPr>
            <p:ph type="body" idx="1"/>
          </p:nvPr>
        </p:nvSpPr>
        <p:spPr>
          <a:xfrm>
            <a:off x="839872" y="1736725"/>
            <a:ext cx="10513500" cy="4275900"/>
          </a:xfrm>
          <a:prstGeom prst="roundRect">
            <a:avLst>
              <a:gd name="adj" fmla="val 345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53" name="Google Shape;453;p4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54" name="Google Shape;454;p4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60" name="Google Shape;460;p4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1" name="Google Shape;461;p4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5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">
  <p:cSld name="Our Team 1"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46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46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70" name="Google Shape;470;p4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76" name="Google Shape;476;p4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7" name="Google Shape;477;p4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46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79" name="Google Shape;479;p46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80" name="Google Shape;480;p4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6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5" name="Google Shape;485;p46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">
  <p:cSld name="Our Team 1_1"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47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47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0" name="Google Shape;490;p4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91" name="Google Shape;491;p4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97" name="Google Shape;497;p4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47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0" name="Google Shape;500;p47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1" name="Google Shape;501;p4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6" name="Google Shape;506;p47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 1">
  <p:cSld name="Our Team 1_1_1"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p48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48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1" name="Google Shape;511;p4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12" name="Google Shape;512;p4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18" name="Google Shape;518;p4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9" name="Google Shape;519;p48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8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1" name="Google Shape;521;p48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2" name="Google Shape;522;p4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">
  <p:cSld name="Our Team 2_2"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49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49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32" name="Google Shape;532;p4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33" name="Google Shape;533;p4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0" name="Google Shape;540;p4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9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2" name="Google Shape;542;p49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3" name="Google Shape;543;p49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49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5" name="Google Shape;545;p4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47" name="Google Shape;547;p49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48" name="Google Shape;548;p49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49" name="Google Shape;549;p49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0" name="Google Shape;550;p49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51" name="Google Shape;551;p49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2" name="Google Shape;552;p49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 1">
  <p:cSld name="Our Team 2_2_1">
    <p:bg>
      <p:bgPr>
        <a:solidFill>
          <a:schemeClr val="lt1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5" name="Google Shape;555;p50"/>
          <p:cNvSpPr>
            <a:spLocks noGrp="1"/>
          </p:cNvSpPr>
          <p:nvPr>
            <p:ph type="body" idx="1"/>
          </p:nvPr>
        </p:nvSpPr>
        <p:spPr>
          <a:xfrm>
            <a:off x="9931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50"/>
          <p:cNvSpPr>
            <a:spLocks noGrp="1"/>
          </p:cNvSpPr>
          <p:nvPr>
            <p:ph type="body" idx="2"/>
          </p:nvPr>
        </p:nvSpPr>
        <p:spPr>
          <a:xfrm>
            <a:off x="9931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5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8" name="Google Shape;558;p50"/>
          <p:cNvSpPr txBox="1">
            <a:spLocks noGrp="1"/>
          </p:cNvSpPr>
          <p:nvPr>
            <p:ph type="title"/>
          </p:nvPr>
        </p:nvSpPr>
        <p:spPr>
          <a:xfrm>
            <a:off x="81763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0" name="Google Shape;560;p50"/>
          <p:cNvSpPr>
            <a:spLocks noGrp="1"/>
          </p:cNvSpPr>
          <p:nvPr>
            <p:ph type="pic" idx="4"/>
          </p:nvPr>
        </p:nvSpPr>
        <p:spPr>
          <a:xfrm>
            <a:off x="13101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1" name="Google Shape;561;p50"/>
          <p:cNvSpPr>
            <a:spLocks noGrp="1"/>
          </p:cNvSpPr>
          <p:nvPr>
            <p:ph type="body" idx="5"/>
          </p:nvPr>
        </p:nvSpPr>
        <p:spPr>
          <a:xfrm>
            <a:off x="9931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50"/>
          <p:cNvSpPr>
            <a:spLocks noGrp="1"/>
          </p:cNvSpPr>
          <p:nvPr>
            <p:ph type="pic" idx="6"/>
          </p:nvPr>
        </p:nvSpPr>
        <p:spPr>
          <a:xfrm>
            <a:off x="13101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3" name="Google Shape;563;p5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0"/>
          <p:cNvSpPr txBox="1">
            <a:spLocks noGrp="1"/>
          </p:cNvSpPr>
          <p:nvPr>
            <p:ph type="subTitle" idx="7"/>
          </p:nvPr>
        </p:nvSpPr>
        <p:spPr>
          <a:xfrm>
            <a:off x="5994825" y="21582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65" name="Google Shape;565;p50"/>
          <p:cNvSpPr txBox="1">
            <a:spLocks noGrp="1"/>
          </p:cNvSpPr>
          <p:nvPr>
            <p:ph type="subTitle" idx="8"/>
          </p:nvPr>
        </p:nvSpPr>
        <p:spPr>
          <a:xfrm>
            <a:off x="29142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6" name="Google Shape;566;p50"/>
          <p:cNvSpPr txBox="1">
            <a:spLocks noGrp="1"/>
          </p:cNvSpPr>
          <p:nvPr>
            <p:ph type="body" idx="9"/>
          </p:nvPr>
        </p:nvSpPr>
        <p:spPr>
          <a:xfrm>
            <a:off x="29142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7" name="Google Shape;567;p50"/>
          <p:cNvSpPr txBox="1">
            <a:spLocks noGrp="1"/>
          </p:cNvSpPr>
          <p:nvPr>
            <p:ph type="subTitle" idx="13"/>
          </p:nvPr>
        </p:nvSpPr>
        <p:spPr>
          <a:xfrm>
            <a:off x="29142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8" name="Google Shape;568;p50"/>
          <p:cNvSpPr txBox="1">
            <a:spLocks noGrp="1"/>
          </p:cNvSpPr>
          <p:nvPr>
            <p:ph type="body" idx="14"/>
          </p:nvPr>
        </p:nvSpPr>
        <p:spPr>
          <a:xfrm>
            <a:off x="29142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9" name="Google Shape;569;p50"/>
          <p:cNvSpPr txBox="1">
            <a:spLocks noGrp="1"/>
          </p:cNvSpPr>
          <p:nvPr>
            <p:ph type="subTitle" idx="15"/>
          </p:nvPr>
        </p:nvSpPr>
        <p:spPr>
          <a:xfrm>
            <a:off x="29142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70" name="Google Shape;570;p50"/>
          <p:cNvSpPr txBox="1">
            <a:spLocks noGrp="1"/>
          </p:cNvSpPr>
          <p:nvPr>
            <p:ph type="body" idx="16"/>
          </p:nvPr>
        </p:nvSpPr>
        <p:spPr>
          <a:xfrm>
            <a:off x="29142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grpSp>
        <p:nvGrpSpPr>
          <p:cNvPr id="571" name="Google Shape;571;p50"/>
          <p:cNvGrpSpPr/>
          <p:nvPr/>
        </p:nvGrpSpPr>
        <p:grpSpPr>
          <a:xfrm>
            <a:off x="207708" y="272519"/>
            <a:ext cx="245452" cy="242128"/>
            <a:chOff x="266542" y="6326171"/>
            <a:chExt cx="245428" cy="242128"/>
          </a:xfrm>
        </p:grpSpPr>
        <p:sp>
          <p:nvSpPr>
            <p:cNvPr id="572" name="Google Shape;572;p5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">
  <p:cSld name="Our Team 2_1"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0" name="Google Shape;580;p51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51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82" name="Google Shape;582;p5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83" name="Google Shape;583;p5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89" name="Google Shape;589;p5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0" name="Google Shape;590;p51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51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2" name="Google Shape;592;p51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3" name="Google Shape;593;p51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4" name="Google Shape;594;p51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5" name="Google Shape;595;p5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97" name="Google Shape;597;p51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98" name="Google Shape;598;p51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99" name="Google Shape;599;p51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0" name="Google Shape;600;p51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2" name="Google Shape;602;p51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 1">
  <p:cSld name="Our Team 2_1_1">
    <p:bg>
      <p:bgPr>
        <a:solidFill>
          <a:schemeClr val="lt1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52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52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07" name="Google Shape;607;p5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08" name="Google Shape;608;p5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14" name="Google Shape;614;p5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5" name="Google Shape;615;p52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52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7" name="Google Shape;617;p52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8" name="Google Shape;618;p52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9" name="Google Shape;619;p52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20" name="Google Shape;620;p5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22" name="Google Shape;622;p52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3" name="Google Shape;623;p52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4" name="Google Shape;624;p52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5" name="Google Shape;625;p52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6" name="Google Shape;626;p52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7" name="Google Shape;627;p52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3">
  <p:cSld name="Our Team 3">
    <p:bg>
      <p:bgPr>
        <a:solidFill>
          <a:schemeClr val="lt1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0" name="Google Shape;630;p53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1" name="Google Shape;631;p53"/>
          <p:cNvSpPr>
            <a:spLocks noGrp="1"/>
          </p:cNvSpPr>
          <p:nvPr>
            <p:ph type="body" idx="2"/>
          </p:nvPr>
        </p:nvSpPr>
        <p:spPr>
          <a:xfrm>
            <a:off x="8583498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53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53"/>
          <p:cNvSpPr>
            <a:spLocks noGrp="1"/>
          </p:cNvSpPr>
          <p:nvPr>
            <p:ph type="body" idx="4"/>
          </p:nvPr>
        </p:nvSpPr>
        <p:spPr>
          <a:xfrm>
            <a:off x="5550222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34" name="Google Shape;634;p5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35" name="Google Shape;635;p5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1" name="Google Shape;641;p5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2" name="Google Shape;642;p53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53"/>
          <p:cNvSpPr>
            <a:spLocks noGrp="1"/>
          </p:cNvSpPr>
          <p:nvPr>
            <p:ph type="pic" idx="5"/>
          </p:nvPr>
        </p:nvSpPr>
        <p:spPr>
          <a:xfrm>
            <a:off x="5910417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4" name="Google Shape;644;p53"/>
          <p:cNvSpPr>
            <a:spLocks noGrp="1"/>
          </p:cNvSpPr>
          <p:nvPr>
            <p:ph type="pic" idx="6"/>
          </p:nvPr>
        </p:nvSpPr>
        <p:spPr>
          <a:xfrm>
            <a:off x="5910417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5" name="Google Shape;645;p53"/>
          <p:cNvSpPr>
            <a:spLocks noGrp="1"/>
          </p:cNvSpPr>
          <p:nvPr>
            <p:ph type="pic" idx="7"/>
          </p:nvPr>
        </p:nvSpPr>
        <p:spPr>
          <a:xfrm>
            <a:off x="8953681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6" name="Google Shape;646;p53"/>
          <p:cNvSpPr>
            <a:spLocks noGrp="1"/>
          </p:cNvSpPr>
          <p:nvPr>
            <p:ph type="pic" idx="8"/>
          </p:nvPr>
        </p:nvSpPr>
        <p:spPr>
          <a:xfrm>
            <a:off x="8953681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7" name="Google Shape;647;p5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49" name="Google Shape;649;p53"/>
          <p:cNvSpPr txBox="1">
            <a:spLocks noGrp="1"/>
          </p:cNvSpPr>
          <p:nvPr>
            <p:ph type="subTitle" idx="13"/>
          </p:nvPr>
        </p:nvSpPr>
        <p:spPr>
          <a:xfrm>
            <a:off x="591042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0" name="Google Shape;650;p53"/>
          <p:cNvSpPr txBox="1">
            <a:spLocks noGrp="1"/>
          </p:cNvSpPr>
          <p:nvPr>
            <p:ph type="body" idx="14"/>
          </p:nvPr>
        </p:nvSpPr>
        <p:spPr>
          <a:xfrm>
            <a:off x="591042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53"/>
          <p:cNvSpPr txBox="1">
            <a:spLocks noGrp="1"/>
          </p:cNvSpPr>
          <p:nvPr>
            <p:ph type="subTitle" idx="15"/>
          </p:nvPr>
        </p:nvSpPr>
        <p:spPr>
          <a:xfrm>
            <a:off x="591042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2" name="Google Shape;652;p53"/>
          <p:cNvSpPr txBox="1">
            <a:spLocks noGrp="1"/>
          </p:cNvSpPr>
          <p:nvPr>
            <p:ph type="body" idx="16"/>
          </p:nvPr>
        </p:nvSpPr>
        <p:spPr>
          <a:xfrm>
            <a:off x="591042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3" name="Google Shape;653;p53"/>
          <p:cNvSpPr txBox="1">
            <a:spLocks noGrp="1"/>
          </p:cNvSpPr>
          <p:nvPr>
            <p:ph type="subTitle" idx="17"/>
          </p:nvPr>
        </p:nvSpPr>
        <p:spPr>
          <a:xfrm>
            <a:off x="895367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4" name="Google Shape;654;p53"/>
          <p:cNvSpPr txBox="1">
            <a:spLocks noGrp="1"/>
          </p:cNvSpPr>
          <p:nvPr>
            <p:ph type="body" idx="18"/>
          </p:nvPr>
        </p:nvSpPr>
        <p:spPr>
          <a:xfrm>
            <a:off x="895367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5" name="Google Shape;655;p53"/>
          <p:cNvSpPr txBox="1">
            <a:spLocks noGrp="1"/>
          </p:cNvSpPr>
          <p:nvPr>
            <p:ph type="subTitle" idx="19"/>
          </p:nvPr>
        </p:nvSpPr>
        <p:spPr>
          <a:xfrm>
            <a:off x="895367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6" name="Google Shape;656;p53"/>
          <p:cNvSpPr txBox="1">
            <a:spLocks noGrp="1"/>
          </p:cNvSpPr>
          <p:nvPr>
            <p:ph type="body" idx="20"/>
          </p:nvPr>
        </p:nvSpPr>
        <p:spPr>
          <a:xfrm>
            <a:off x="895367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4">
  <p:cSld name="Our Team 4">
    <p:bg>
      <p:bgPr>
        <a:solidFill>
          <a:schemeClr val="lt1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9" name="Google Shape;659;p54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54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p54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54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63" name="Google Shape;663;p5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64" name="Google Shape;664;p5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5" name="Google Shape;665;p5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6" name="Google Shape;666;p5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7" name="Google Shape;667;p5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8" name="Google Shape;668;p5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9" name="Google Shape;669;p5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70" name="Google Shape;670;p5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1" name="Google Shape;671;p54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4"/>
          <p:cNvSpPr>
            <a:spLocks noGrp="1"/>
          </p:cNvSpPr>
          <p:nvPr>
            <p:ph type="pic" idx="5"/>
          </p:nvPr>
        </p:nvSpPr>
        <p:spPr>
          <a:xfrm>
            <a:off x="5801108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3" name="Google Shape;673;p54"/>
          <p:cNvSpPr>
            <a:spLocks noGrp="1"/>
          </p:cNvSpPr>
          <p:nvPr>
            <p:ph type="pic" idx="6"/>
          </p:nvPr>
        </p:nvSpPr>
        <p:spPr>
          <a:xfrm>
            <a:off x="8844372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4" name="Google Shape;674;p54"/>
          <p:cNvSpPr>
            <a:spLocks noGrp="1"/>
          </p:cNvSpPr>
          <p:nvPr>
            <p:ph type="pic" idx="7"/>
          </p:nvPr>
        </p:nvSpPr>
        <p:spPr>
          <a:xfrm>
            <a:off x="5801108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5" name="Google Shape;675;p54"/>
          <p:cNvSpPr>
            <a:spLocks noGrp="1"/>
          </p:cNvSpPr>
          <p:nvPr>
            <p:ph type="pic" idx="8"/>
          </p:nvPr>
        </p:nvSpPr>
        <p:spPr>
          <a:xfrm>
            <a:off x="8844372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6" name="Google Shape;676;p54"/>
          <p:cNvSpPr>
            <a:spLocks noGrp="1"/>
          </p:cNvSpPr>
          <p:nvPr>
            <p:ph type="body" idx="9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7" name="Google Shape;677;p54"/>
          <p:cNvSpPr>
            <a:spLocks noGrp="1"/>
          </p:cNvSpPr>
          <p:nvPr>
            <p:ph type="body" idx="13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54"/>
          <p:cNvSpPr>
            <a:spLocks noGrp="1"/>
          </p:cNvSpPr>
          <p:nvPr>
            <p:ph type="pic" idx="14"/>
          </p:nvPr>
        </p:nvSpPr>
        <p:spPr>
          <a:xfrm>
            <a:off x="5801108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9" name="Google Shape;679;p54"/>
          <p:cNvSpPr>
            <a:spLocks noGrp="1"/>
          </p:cNvSpPr>
          <p:nvPr>
            <p:ph type="pic" idx="15"/>
          </p:nvPr>
        </p:nvSpPr>
        <p:spPr>
          <a:xfrm>
            <a:off x="8844372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80" name="Google Shape;680;p5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82" name="Google Shape;682;p54"/>
          <p:cNvSpPr txBox="1">
            <a:spLocks noGrp="1"/>
          </p:cNvSpPr>
          <p:nvPr>
            <p:ph type="subTitle" idx="17"/>
          </p:nvPr>
        </p:nvSpPr>
        <p:spPr>
          <a:xfrm>
            <a:off x="678892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3" name="Google Shape;683;p54"/>
          <p:cNvSpPr txBox="1">
            <a:spLocks noGrp="1"/>
          </p:cNvSpPr>
          <p:nvPr>
            <p:ph type="body" idx="18"/>
          </p:nvPr>
        </p:nvSpPr>
        <p:spPr>
          <a:xfrm>
            <a:off x="678892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54"/>
          <p:cNvSpPr txBox="1">
            <a:spLocks noGrp="1"/>
          </p:cNvSpPr>
          <p:nvPr>
            <p:ph type="subTitle" idx="19"/>
          </p:nvPr>
        </p:nvSpPr>
        <p:spPr>
          <a:xfrm>
            <a:off x="983217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5" name="Google Shape;685;p54"/>
          <p:cNvSpPr txBox="1">
            <a:spLocks noGrp="1"/>
          </p:cNvSpPr>
          <p:nvPr>
            <p:ph type="body" idx="20"/>
          </p:nvPr>
        </p:nvSpPr>
        <p:spPr>
          <a:xfrm>
            <a:off x="983217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54"/>
          <p:cNvSpPr txBox="1">
            <a:spLocks noGrp="1"/>
          </p:cNvSpPr>
          <p:nvPr>
            <p:ph type="subTitle" idx="21"/>
          </p:nvPr>
        </p:nvSpPr>
        <p:spPr>
          <a:xfrm>
            <a:off x="678892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7" name="Google Shape;687;p54"/>
          <p:cNvSpPr txBox="1">
            <a:spLocks noGrp="1"/>
          </p:cNvSpPr>
          <p:nvPr>
            <p:ph type="body" idx="22"/>
          </p:nvPr>
        </p:nvSpPr>
        <p:spPr>
          <a:xfrm>
            <a:off x="678892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23"/>
          </p:nvPr>
        </p:nvSpPr>
        <p:spPr>
          <a:xfrm>
            <a:off x="983217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body" idx="24"/>
          </p:nvPr>
        </p:nvSpPr>
        <p:spPr>
          <a:xfrm>
            <a:off x="983217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25"/>
          </p:nvPr>
        </p:nvSpPr>
        <p:spPr>
          <a:xfrm>
            <a:off x="678892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1" name="Google Shape;691;p54"/>
          <p:cNvSpPr txBox="1">
            <a:spLocks noGrp="1"/>
          </p:cNvSpPr>
          <p:nvPr>
            <p:ph type="body" idx="26"/>
          </p:nvPr>
        </p:nvSpPr>
        <p:spPr>
          <a:xfrm>
            <a:off x="678892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2" name="Google Shape;692;p54"/>
          <p:cNvSpPr txBox="1">
            <a:spLocks noGrp="1"/>
          </p:cNvSpPr>
          <p:nvPr>
            <p:ph type="subTitle" idx="27"/>
          </p:nvPr>
        </p:nvSpPr>
        <p:spPr>
          <a:xfrm>
            <a:off x="983217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3" name="Google Shape;693;p54"/>
          <p:cNvSpPr txBox="1">
            <a:spLocks noGrp="1"/>
          </p:cNvSpPr>
          <p:nvPr>
            <p:ph type="body" idx="28"/>
          </p:nvPr>
        </p:nvSpPr>
        <p:spPr>
          <a:xfrm>
            <a:off x="983217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1">
  <p:cSld name="Agenda Part 1">
    <p:bg>
      <p:bgPr>
        <a:solidFill>
          <a:schemeClr val="accent6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1" name="Google Shape;41;p2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2" name="Google Shape;42;p2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" name="Google Shape;48;p28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8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solidFill>
          <a:schemeClr val="dk2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6"/>
          <p:cNvSpPr txBox="1">
            <a:spLocks noGrp="1"/>
          </p:cNvSpPr>
          <p:nvPr>
            <p:ph type="title"/>
          </p:nvPr>
        </p:nvSpPr>
        <p:spPr>
          <a:xfrm>
            <a:off x="5759249" y="829168"/>
            <a:ext cx="52584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97" name="Google Shape;69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9249" y="2466982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9249" y="3079206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9249" y="3691431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9249" y="4321168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9249" y="4950892"/>
            <a:ext cx="213361" cy="21336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6"/>
          <p:cNvSpPr txBox="1">
            <a:spLocks noGrp="1"/>
          </p:cNvSpPr>
          <p:nvPr>
            <p:ph type="subTitle" idx="1"/>
          </p:nvPr>
        </p:nvSpPr>
        <p:spPr>
          <a:xfrm>
            <a:off x="6140075" y="239771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4" name="Google Shape;704;p56"/>
          <p:cNvSpPr txBox="1">
            <a:spLocks noGrp="1"/>
          </p:cNvSpPr>
          <p:nvPr>
            <p:ph type="subTitle" idx="2"/>
          </p:nvPr>
        </p:nvSpPr>
        <p:spPr>
          <a:xfrm>
            <a:off x="6140075" y="301869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5" name="Google Shape;705;p56"/>
          <p:cNvSpPr txBox="1">
            <a:spLocks noGrp="1"/>
          </p:cNvSpPr>
          <p:nvPr>
            <p:ph type="subTitle" idx="3"/>
          </p:nvPr>
        </p:nvSpPr>
        <p:spPr>
          <a:xfrm>
            <a:off x="6140075" y="3639668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6" name="Google Shape;706;p56"/>
          <p:cNvSpPr txBox="1">
            <a:spLocks noGrp="1"/>
          </p:cNvSpPr>
          <p:nvPr>
            <p:ph type="subTitle" idx="4"/>
          </p:nvPr>
        </p:nvSpPr>
        <p:spPr>
          <a:xfrm>
            <a:off x="6140075" y="4260645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7" name="Google Shape;707;p56"/>
          <p:cNvSpPr txBox="1">
            <a:spLocks noGrp="1"/>
          </p:cNvSpPr>
          <p:nvPr>
            <p:ph type="subTitle" idx="5"/>
          </p:nvPr>
        </p:nvSpPr>
        <p:spPr>
          <a:xfrm>
            <a:off x="6140075" y="550260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pic>
        <p:nvPicPr>
          <p:cNvPr id="708" name="Google Shape;708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468" y="5528104"/>
            <a:ext cx="300900" cy="30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5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10" name="Google Shape;710;p5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6" name="Google Shape;716;p56"/>
          <p:cNvSpPr txBox="1">
            <a:spLocks noGrp="1"/>
          </p:cNvSpPr>
          <p:nvPr>
            <p:ph type="subTitle" idx="6"/>
          </p:nvPr>
        </p:nvSpPr>
        <p:spPr>
          <a:xfrm>
            <a:off x="6140075" y="488162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17" name="Google Shape;717;p5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18" name="Google Shape;71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061536" y="1692575"/>
            <a:ext cx="3844497" cy="384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1">
  <p:cSld name="Icon slide 1">
    <p:bg>
      <p:bgPr>
        <a:solidFill>
          <a:schemeClr val="accent3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1" name="Google Shape;721;p57"/>
          <p:cNvSpPr>
            <a:spLocks noGrp="1"/>
          </p:cNvSpPr>
          <p:nvPr>
            <p:ph type="body" idx="1"/>
          </p:nvPr>
        </p:nvSpPr>
        <p:spPr>
          <a:xfrm>
            <a:off x="5501230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57"/>
          <p:cNvSpPr>
            <a:spLocks noGrp="1"/>
          </p:cNvSpPr>
          <p:nvPr>
            <p:ph type="body" idx="2"/>
          </p:nvPr>
        </p:nvSpPr>
        <p:spPr>
          <a:xfrm>
            <a:off x="8866107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3" name="Google Shape;723;p57"/>
          <p:cNvSpPr>
            <a:spLocks noGrp="1"/>
          </p:cNvSpPr>
          <p:nvPr>
            <p:ph type="body" idx="3"/>
          </p:nvPr>
        </p:nvSpPr>
        <p:spPr>
          <a:xfrm>
            <a:off x="5501230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57"/>
          <p:cNvSpPr>
            <a:spLocks noGrp="1"/>
          </p:cNvSpPr>
          <p:nvPr>
            <p:ph type="body" idx="4"/>
          </p:nvPr>
        </p:nvSpPr>
        <p:spPr>
          <a:xfrm>
            <a:off x="8866107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5" name="Google Shape;725;p5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26" name="Google Shape;726;p5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7" name="Google Shape;727;p5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8" name="Google Shape;728;p5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9" name="Google Shape;729;p5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0" name="Google Shape;730;p5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1" name="Google Shape;731;p5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2" name="Google Shape;732;p5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3" name="Google Shape;733;p57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34" name="Google Shape;734;p57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735" name="Google Shape;735;p57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6" name="Google Shape;736;p5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7" name="Google Shape;737;p5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57"/>
          <p:cNvSpPr txBox="1">
            <a:spLocks noGrp="1"/>
          </p:cNvSpPr>
          <p:nvPr>
            <p:ph type="subTitle" idx="6"/>
          </p:nvPr>
        </p:nvSpPr>
        <p:spPr>
          <a:xfrm>
            <a:off x="626587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0" name="Google Shape;740;p57"/>
          <p:cNvSpPr txBox="1">
            <a:spLocks noGrp="1"/>
          </p:cNvSpPr>
          <p:nvPr>
            <p:ph type="body" idx="7"/>
          </p:nvPr>
        </p:nvSpPr>
        <p:spPr>
          <a:xfrm>
            <a:off x="550205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1" name="Google Shape;741;p57"/>
          <p:cNvSpPr txBox="1">
            <a:spLocks noGrp="1"/>
          </p:cNvSpPr>
          <p:nvPr>
            <p:ph type="subTitle" idx="8"/>
          </p:nvPr>
        </p:nvSpPr>
        <p:spPr>
          <a:xfrm>
            <a:off x="626587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2" name="Google Shape;742;p57"/>
          <p:cNvSpPr txBox="1">
            <a:spLocks noGrp="1"/>
          </p:cNvSpPr>
          <p:nvPr>
            <p:ph type="body" idx="9"/>
          </p:nvPr>
        </p:nvSpPr>
        <p:spPr>
          <a:xfrm>
            <a:off x="550205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p57"/>
          <p:cNvSpPr txBox="1">
            <a:spLocks noGrp="1"/>
          </p:cNvSpPr>
          <p:nvPr>
            <p:ph type="subTitle" idx="13"/>
          </p:nvPr>
        </p:nvSpPr>
        <p:spPr>
          <a:xfrm>
            <a:off x="962992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4" name="Google Shape;744;p57"/>
          <p:cNvSpPr txBox="1">
            <a:spLocks noGrp="1"/>
          </p:cNvSpPr>
          <p:nvPr>
            <p:ph type="body" idx="14"/>
          </p:nvPr>
        </p:nvSpPr>
        <p:spPr>
          <a:xfrm>
            <a:off x="886610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5" name="Google Shape;745;p57"/>
          <p:cNvSpPr txBox="1">
            <a:spLocks noGrp="1"/>
          </p:cNvSpPr>
          <p:nvPr>
            <p:ph type="subTitle" idx="15"/>
          </p:nvPr>
        </p:nvSpPr>
        <p:spPr>
          <a:xfrm>
            <a:off x="962992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6" name="Google Shape;746;p57"/>
          <p:cNvSpPr txBox="1">
            <a:spLocks noGrp="1"/>
          </p:cNvSpPr>
          <p:nvPr>
            <p:ph type="body" idx="16"/>
          </p:nvPr>
        </p:nvSpPr>
        <p:spPr>
          <a:xfrm>
            <a:off x="886610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7" name="Google Shape;747;p57"/>
          <p:cNvSpPr txBox="1">
            <a:spLocks noGrp="1"/>
          </p:cNvSpPr>
          <p:nvPr>
            <p:ph type="subTitle" idx="17"/>
          </p:nvPr>
        </p:nvSpPr>
        <p:spPr>
          <a:xfrm>
            <a:off x="1231350" y="3848575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idact Gothic"/>
              <a:buNone/>
              <a:defRPr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6">
  <p:cSld name="Text slide 6">
    <p:bg>
      <p:bgPr>
        <a:solidFill>
          <a:schemeClr val="dk2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8"/>
          <p:cNvSpPr/>
          <p:nvPr/>
        </p:nvSpPr>
        <p:spPr>
          <a:xfrm flipH="1">
            <a:off x="8133899" y="0"/>
            <a:ext cx="4059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50" name="Google Shape;750;p5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51" name="Google Shape;751;p5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57" name="Google Shape;757;p5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8" name="Google Shape;758;p58"/>
          <p:cNvSpPr txBox="1">
            <a:spLocks noGrp="1"/>
          </p:cNvSpPr>
          <p:nvPr>
            <p:ph type="title"/>
          </p:nvPr>
        </p:nvSpPr>
        <p:spPr>
          <a:xfrm>
            <a:off x="281016" y="646769"/>
            <a:ext cx="78528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61" name="Google Shape;761;p58"/>
          <p:cNvSpPr txBox="1">
            <a:spLocks noGrp="1"/>
          </p:cNvSpPr>
          <p:nvPr>
            <p:ph type="subTitle" idx="2"/>
          </p:nvPr>
        </p:nvSpPr>
        <p:spPr>
          <a:xfrm>
            <a:off x="839875" y="1926575"/>
            <a:ext cx="6514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62" name="Google Shape;762;p58"/>
          <p:cNvSpPr txBox="1">
            <a:spLocks noGrp="1"/>
          </p:cNvSpPr>
          <p:nvPr>
            <p:ph type="body" idx="3"/>
          </p:nvPr>
        </p:nvSpPr>
        <p:spPr>
          <a:xfrm>
            <a:off x="839875" y="2885550"/>
            <a:ext cx="65142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63" name="Google Shape;763;p58"/>
          <p:cNvSpPr txBox="1">
            <a:spLocks noGrp="1"/>
          </p:cNvSpPr>
          <p:nvPr>
            <p:ph type="subTitle" idx="4"/>
          </p:nvPr>
        </p:nvSpPr>
        <p:spPr>
          <a:xfrm>
            <a:off x="9047500" y="9361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4" name="Google Shape;764;p58"/>
          <p:cNvSpPr txBox="1">
            <a:spLocks noGrp="1"/>
          </p:cNvSpPr>
          <p:nvPr>
            <p:ph type="subTitle" idx="5"/>
          </p:nvPr>
        </p:nvSpPr>
        <p:spPr>
          <a:xfrm>
            <a:off x="9047500" y="14879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5" name="Google Shape;765;p58"/>
          <p:cNvSpPr txBox="1">
            <a:spLocks noGrp="1"/>
          </p:cNvSpPr>
          <p:nvPr>
            <p:ph type="subTitle" idx="6"/>
          </p:nvPr>
        </p:nvSpPr>
        <p:spPr>
          <a:xfrm>
            <a:off x="9047500" y="2726300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6" name="Google Shape;766;p58"/>
          <p:cNvSpPr txBox="1">
            <a:spLocks noGrp="1"/>
          </p:cNvSpPr>
          <p:nvPr>
            <p:ph type="subTitle" idx="7"/>
          </p:nvPr>
        </p:nvSpPr>
        <p:spPr>
          <a:xfrm>
            <a:off x="9047500" y="3278150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7" name="Google Shape;767;p58"/>
          <p:cNvSpPr txBox="1">
            <a:spLocks noGrp="1"/>
          </p:cNvSpPr>
          <p:nvPr>
            <p:ph type="subTitle" idx="8"/>
          </p:nvPr>
        </p:nvSpPr>
        <p:spPr>
          <a:xfrm>
            <a:off x="9047500" y="45363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9"/>
          </p:nvPr>
        </p:nvSpPr>
        <p:spPr>
          <a:xfrm>
            <a:off x="9047500" y="50881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9" name="Google Shape;769;p58"/>
          <p:cNvSpPr txBox="1">
            <a:spLocks noGrp="1"/>
          </p:cNvSpPr>
          <p:nvPr>
            <p:ph type="subTitle" idx="13"/>
          </p:nvPr>
        </p:nvSpPr>
        <p:spPr>
          <a:xfrm>
            <a:off x="839875" y="1145375"/>
            <a:ext cx="7293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70" name="Google Shape;770;p58"/>
          <p:cNvSpPr txBox="1">
            <a:spLocks noGrp="1"/>
          </p:cNvSpPr>
          <p:nvPr>
            <p:ph type="body" idx="14"/>
          </p:nvPr>
        </p:nvSpPr>
        <p:spPr>
          <a:xfrm>
            <a:off x="9047500" y="17872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1" name="Google Shape;771;p58"/>
          <p:cNvSpPr txBox="1">
            <a:spLocks noGrp="1"/>
          </p:cNvSpPr>
          <p:nvPr>
            <p:ph type="body" idx="15"/>
          </p:nvPr>
        </p:nvSpPr>
        <p:spPr>
          <a:xfrm>
            <a:off x="9047500" y="35873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2" name="Google Shape;772;p58"/>
          <p:cNvSpPr txBox="1">
            <a:spLocks noGrp="1"/>
          </p:cNvSpPr>
          <p:nvPr>
            <p:ph type="body" idx="16"/>
          </p:nvPr>
        </p:nvSpPr>
        <p:spPr>
          <a:xfrm>
            <a:off x="9047500" y="54036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6">
  <p:cSld name="Process 6">
    <p:bg>
      <p:bgPr>
        <a:solidFill>
          <a:schemeClr val="lt1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9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5" name="Google Shape;775;p5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6" name="Google Shape;776;p5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77" name="Google Shape;777;p5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78" name="Google Shape;778;p5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4" name="Google Shape;784;p59"/>
          <p:cNvSpPr>
            <a:spLocks noGrp="1"/>
          </p:cNvSpPr>
          <p:nvPr>
            <p:ph type="body" idx="1"/>
          </p:nvPr>
        </p:nvSpPr>
        <p:spPr>
          <a:xfrm>
            <a:off x="7620750" y="3575066"/>
            <a:ext cx="3732600" cy="2446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p59"/>
          <p:cNvSpPr>
            <a:spLocks noGrp="1"/>
          </p:cNvSpPr>
          <p:nvPr>
            <p:ph type="body" idx="2"/>
          </p:nvPr>
        </p:nvSpPr>
        <p:spPr>
          <a:xfrm>
            <a:off x="7620749" y="3009900"/>
            <a:ext cx="3732600" cy="5652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p5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9"/>
          <p:cNvSpPr txBox="1">
            <a:spLocks noGrp="1"/>
          </p:cNvSpPr>
          <p:nvPr>
            <p:ph type="subTitle" idx="3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88" name="Google Shape;788;p59"/>
          <p:cNvSpPr txBox="1">
            <a:spLocks noGrp="1"/>
          </p:cNvSpPr>
          <p:nvPr>
            <p:ph type="body" idx="4"/>
          </p:nvPr>
        </p:nvSpPr>
        <p:spPr>
          <a:xfrm>
            <a:off x="839875" y="2000250"/>
            <a:ext cx="105135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89" name="Google Shape;789;p59"/>
          <p:cNvSpPr txBox="1">
            <a:spLocks noGrp="1"/>
          </p:cNvSpPr>
          <p:nvPr>
            <p:ph type="subTitle" idx="5"/>
          </p:nvPr>
        </p:nvSpPr>
        <p:spPr>
          <a:xfrm>
            <a:off x="839875" y="3001625"/>
            <a:ext cx="62856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90" name="Google Shape;790;p59"/>
          <p:cNvSpPr txBox="1">
            <a:spLocks noGrp="1"/>
          </p:cNvSpPr>
          <p:nvPr>
            <p:ph type="body" idx="6"/>
          </p:nvPr>
        </p:nvSpPr>
        <p:spPr>
          <a:xfrm>
            <a:off x="839875" y="3840425"/>
            <a:ext cx="6285600" cy="21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1" name="Google Shape;791;p59"/>
          <p:cNvSpPr txBox="1">
            <a:spLocks noGrp="1"/>
          </p:cNvSpPr>
          <p:nvPr>
            <p:ph type="body" idx="7"/>
          </p:nvPr>
        </p:nvSpPr>
        <p:spPr>
          <a:xfrm>
            <a:off x="7868950" y="3856950"/>
            <a:ext cx="3239400" cy="19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92" name="Google Shape;792;p59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7">
  <p:cSld name="Process 7">
    <p:bg>
      <p:bgPr>
        <a:solidFill>
          <a:schemeClr val="lt1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5" name="Google Shape;795;p6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6" name="Google Shape;796;p60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97" name="Google Shape;797;p6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98" name="Google Shape;798;p6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9" name="Google Shape;799;p6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0" name="Google Shape;800;p6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1" name="Google Shape;801;p6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2" name="Google Shape;802;p6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3" name="Google Shape;803;p6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4" name="Google Shape;804;p60"/>
          <p:cNvSpPr>
            <a:spLocks noGrp="1"/>
          </p:cNvSpPr>
          <p:nvPr>
            <p:ph type="body" idx="1"/>
          </p:nvPr>
        </p:nvSpPr>
        <p:spPr>
          <a:xfrm>
            <a:off x="6485259" y="2339340"/>
            <a:ext cx="4868100" cy="12879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60"/>
          <p:cNvSpPr>
            <a:spLocks noGrp="1"/>
          </p:cNvSpPr>
          <p:nvPr>
            <p:ph type="body" idx="2"/>
          </p:nvPr>
        </p:nvSpPr>
        <p:spPr>
          <a:xfrm>
            <a:off x="6485259" y="1987802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6" name="Google Shape;806;p60"/>
          <p:cNvSpPr>
            <a:spLocks noGrp="1"/>
          </p:cNvSpPr>
          <p:nvPr>
            <p:ph type="body" idx="3"/>
          </p:nvPr>
        </p:nvSpPr>
        <p:spPr>
          <a:xfrm>
            <a:off x="6485259" y="4183889"/>
            <a:ext cx="48681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60"/>
          <p:cNvSpPr>
            <a:spLocks noGrp="1"/>
          </p:cNvSpPr>
          <p:nvPr>
            <p:ph type="body" idx="4"/>
          </p:nvPr>
        </p:nvSpPr>
        <p:spPr>
          <a:xfrm>
            <a:off x="6485259" y="3832351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8" name="Google Shape;808;p60"/>
          <p:cNvSpPr>
            <a:spLocks noGrp="1"/>
          </p:cNvSpPr>
          <p:nvPr>
            <p:ph type="body" idx="5"/>
          </p:nvPr>
        </p:nvSpPr>
        <p:spPr>
          <a:xfrm>
            <a:off x="3662565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60"/>
          <p:cNvSpPr>
            <a:spLocks noGrp="1"/>
          </p:cNvSpPr>
          <p:nvPr>
            <p:ph type="body" idx="6"/>
          </p:nvPr>
        </p:nvSpPr>
        <p:spPr>
          <a:xfrm>
            <a:off x="3662564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0" name="Google Shape;810;p60"/>
          <p:cNvSpPr>
            <a:spLocks noGrp="1"/>
          </p:cNvSpPr>
          <p:nvPr>
            <p:ph type="body" idx="7"/>
          </p:nvPr>
        </p:nvSpPr>
        <p:spPr>
          <a:xfrm>
            <a:off x="839871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1" name="Google Shape;811;p60"/>
          <p:cNvSpPr>
            <a:spLocks noGrp="1"/>
          </p:cNvSpPr>
          <p:nvPr>
            <p:ph type="body" idx="8"/>
          </p:nvPr>
        </p:nvSpPr>
        <p:spPr>
          <a:xfrm>
            <a:off x="839870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2" name="Google Shape;812;p6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0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14" name="Google Shape;814;p60"/>
          <p:cNvSpPr txBox="1">
            <a:spLocks noGrp="1"/>
          </p:cNvSpPr>
          <p:nvPr>
            <p:ph type="body" idx="13"/>
          </p:nvPr>
        </p:nvSpPr>
        <p:spPr>
          <a:xfrm>
            <a:off x="839875" y="1987800"/>
            <a:ext cx="5429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5" name="Google Shape;815;p60"/>
          <p:cNvSpPr txBox="1">
            <a:spLocks noGrp="1"/>
          </p:cNvSpPr>
          <p:nvPr>
            <p:ph type="body" idx="14"/>
          </p:nvPr>
        </p:nvSpPr>
        <p:spPr>
          <a:xfrm>
            <a:off x="1084975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6" name="Google Shape;816;p60"/>
          <p:cNvSpPr txBox="1">
            <a:spLocks noGrp="1"/>
          </p:cNvSpPr>
          <p:nvPr>
            <p:ph type="body" idx="15"/>
          </p:nvPr>
        </p:nvSpPr>
        <p:spPr>
          <a:xfrm>
            <a:off x="3907663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7" name="Google Shape;817;p60"/>
          <p:cNvSpPr txBox="1">
            <a:spLocks noGrp="1"/>
          </p:cNvSpPr>
          <p:nvPr>
            <p:ph type="body" idx="16"/>
          </p:nvPr>
        </p:nvSpPr>
        <p:spPr>
          <a:xfrm>
            <a:off x="6730388" y="4444150"/>
            <a:ext cx="43779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8" name="Google Shape;818;p60"/>
          <p:cNvSpPr txBox="1">
            <a:spLocks noGrp="1"/>
          </p:cNvSpPr>
          <p:nvPr>
            <p:ph type="body" idx="17"/>
          </p:nvPr>
        </p:nvSpPr>
        <p:spPr>
          <a:xfrm>
            <a:off x="6730400" y="2592800"/>
            <a:ext cx="43779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9" name="Google Shape;819;p60"/>
          <p:cNvSpPr txBox="1">
            <a:spLocks noGrp="1"/>
          </p:cNvSpPr>
          <p:nvPr>
            <p:ph type="subTitle" idx="1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4">
  <p:cSld name="Process 4">
    <p:bg>
      <p:bgPr>
        <a:solidFill>
          <a:schemeClr val="dk2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1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22" name="Google Shape;822;p6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23" name="Google Shape;823;p6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5" name="Google Shape;825;p6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7" name="Google Shape;827;p6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8" name="Google Shape;828;p6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29" name="Google Shape;829;p6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0" name="Google Shape;830;p61"/>
          <p:cNvSpPr>
            <a:spLocks noGrp="1"/>
          </p:cNvSpPr>
          <p:nvPr>
            <p:ph type="body" idx="1"/>
          </p:nvPr>
        </p:nvSpPr>
        <p:spPr>
          <a:xfrm>
            <a:off x="299420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1" name="Google Shape;831;p61"/>
          <p:cNvSpPr>
            <a:spLocks noGrp="1"/>
          </p:cNvSpPr>
          <p:nvPr>
            <p:ph type="body" idx="2"/>
          </p:nvPr>
        </p:nvSpPr>
        <p:spPr>
          <a:xfrm>
            <a:off x="299420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2" name="Google Shape;832;p61"/>
          <p:cNvSpPr>
            <a:spLocks noGrp="1"/>
          </p:cNvSpPr>
          <p:nvPr>
            <p:ph type="body" idx="3"/>
          </p:nvPr>
        </p:nvSpPr>
        <p:spPr>
          <a:xfrm>
            <a:off x="3259082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61"/>
          <p:cNvSpPr>
            <a:spLocks noGrp="1"/>
          </p:cNvSpPr>
          <p:nvPr>
            <p:ph type="body" idx="4"/>
          </p:nvPr>
        </p:nvSpPr>
        <p:spPr>
          <a:xfrm>
            <a:off x="3259082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4" name="Google Shape;834;p61"/>
          <p:cNvSpPr>
            <a:spLocks noGrp="1"/>
          </p:cNvSpPr>
          <p:nvPr>
            <p:ph type="body" idx="5"/>
          </p:nvPr>
        </p:nvSpPr>
        <p:spPr>
          <a:xfrm>
            <a:off x="6218743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61"/>
          <p:cNvSpPr>
            <a:spLocks noGrp="1"/>
          </p:cNvSpPr>
          <p:nvPr>
            <p:ph type="body" idx="6"/>
          </p:nvPr>
        </p:nvSpPr>
        <p:spPr>
          <a:xfrm>
            <a:off x="6218743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6" name="Google Shape;836;p61"/>
          <p:cNvSpPr>
            <a:spLocks noGrp="1"/>
          </p:cNvSpPr>
          <p:nvPr>
            <p:ph type="body" idx="7"/>
          </p:nvPr>
        </p:nvSpPr>
        <p:spPr>
          <a:xfrm>
            <a:off x="9178405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p61"/>
          <p:cNvSpPr>
            <a:spLocks noGrp="1"/>
          </p:cNvSpPr>
          <p:nvPr>
            <p:ph type="body" idx="8"/>
          </p:nvPr>
        </p:nvSpPr>
        <p:spPr>
          <a:xfrm>
            <a:off x="9178405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8" name="Google Shape;838;p6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1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40" name="Google Shape;840;p61"/>
          <p:cNvSpPr txBox="1">
            <a:spLocks noGrp="1"/>
          </p:cNvSpPr>
          <p:nvPr>
            <p:ph type="body" idx="13"/>
          </p:nvPr>
        </p:nvSpPr>
        <p:spPr>
          <a:xfrm>
            <a:off x="598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61"/>
          <p:cNvSpPr txBox="1">
            <a:spLocks noGrp="1"/>
          </p:cNvSpPr>
          <p:nvPr>
            <p:ph type="body" idx="14"/>
          </p:nvPr>
        </p:nvSpPr>
        <p:spPr>
          <a:xfrm>
            <a:off x="3558633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61"/>
          <p:cNvSpPr txBox="1">
            <a:spLocks noGrp="1"/>
          </p:cNvSpPr>
          <p:nvPr>
            <p:ph type="body" idx="15"/>
          </p:nvPr>
        </p:nvSpPr>
        <p:spPr>
          <a:xfrm>
            <a:off x="6518295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3" name="Google Shape;843;p61"/>
          <p:cNvSpPr txBox="1">
            <a:spLocks noGrp="1"/>
          </p:cNvSpPr>
          <p:nvPr>
            <p:ph type="body" idx="16"/>
          </p:nvPr>
        </p:nvSpPr>
        <p:spPr>
          <a:xfrm>
            <a:off x="9477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4" name="Google Shape;844;p61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accent2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2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7" name="Google Shape;847;p6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48" name="Google Shape;848;p6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49" name="Google Shape;849;p6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3" name="Google Shape;853;p6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4" name="Google Shape;854;p6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5" name="Google Shape;855;p6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6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6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6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6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6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62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62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62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62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62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62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5">
  <p:cSld name="Agenda Part 5">
    <p:bg>
      <p:bgPr>
        <a:solidFill>
          <a:schemeClr val="accent5"/>
        </a:solid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3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70" name="Google Shape;870;p6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71" name="Google Shape;871;p6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77" name="Google Shape;877;p6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6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6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6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6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6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6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63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63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63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63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63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63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3">
  <p:cSld name="Process 3">
    <p:bg>
      <p:bgPr>
        <a:solidFill>
          <a:schemeClr val="dk2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93" name="Google Shape;893;p6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94" name="Google Shape;894;p6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5" name="Google Shape;895;p6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6" name="Google Shape;896;p6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7" name="Google Shape;897;p6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8" name="Google Shape;898;p6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9" name="Google Shape;899;p6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00" name="Google Shape;900;p6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1" name="Google Shape;901;p64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2" name="Google Shape;902;p64"/>
          <p:cNvSpPr>
            <a:spLocks noGrp="1"/>
          </p:cNvSpPr>
          <p:nvPr>
            <p:ph type="body" idx="2"/>
          </p:nvPr>
        </p:nvSpPr>
        <p:spPr>
          <a:xfrm>
            <a:off x="4455893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3" name="Google Shape;903;p64"/>
          <p:cNvSpPr>
            <a:spLocks noGrp="1"/>
          </p:cNvSpPr>
          <p:nvPr>
            <p:ph type="body" idx="3"/>
          </p:nvPr>
        </p:nvSpPr>
        <p:spPr>
          <a:xfrm>
            <a:off x="8077344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64"/>
          <p:cNvSpPr>
            <a:spLocks noGrp="1"/>
          </p:cNvSpPr>
          <p:nvPr>
            <p:ph type="body" idx="4"/>
          </p:nvPr>
        </p:nvSpPr>
        <p:spPr>
          <a:xfrm>
            <a:off x="839871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64"/>
          <p:cNvSpPr>
            <a:spLocks noGrp="1"/>
          </p:cNvSpPr>
          <p:nvPr>
            <p:ph type="body" idx="5"/>
          </p:nvPr>
        </p:nvSpPr>
        <p:spPr>
          <a:xfrm>
            <a:off x="4455893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64"/>
          <p:cNvSpPr>
            <a:spLocks noGrp="1"/>
          </p:cNvSpPr>
          <p:nvPr>
            <p:ph type="body" idx="6"/>
          </p:nvPr>
        </p:nvSpPr>
        <p:spPr>
          <a:xfrm>
            <a:off x="8077344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7" name="Google Shape;907;p6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4"/>
          <p:cNvSpPr>
            <a:spLocks noGrp="1"/>
          </p:cNvSpPr>
          <p:nvPr>
            <p:ph type="body" idx="7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9" name="Google Shape;909;p64"/>
          <p:cNvSpPr>
            <a:spLocks noGrp="1"/>
          </p:cNvSpPr>
          <p:nvPr>
            <p:ph type="body" idx="8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0" name="Google Shape;910;p64"/>
          <p:cNvSpPr>
            <a:spLocks noGrp="1"/>
          </p:cNvSpPr>
          <p:nvPr>
            <p:ph type="body" idx="9"/>
          </p:nvPr>
        </p:nvSpPr>
        <p:spPr>
          <a:xfrm>
            <a:off x="839871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1" name="Google Shape;911;p64"/>
          <p:cNvSpPr>
            <a:spLocks noGrp="1"/>
          </p:cNvSpPr>
          <p:nvPr>
            <p:ph type="body" idx="13"/>
          </p:nvPr>
        </p:nvSpPr>
        <p:spPr>
          <a:xfrm>
            <a:off x="4455893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2" name="Google Shape;912;p64"/>
          <p:cNvSpPr>
            <a:spLocks noGrp="1"/>
          </p:cNvSpPr>
          <p:nvPr>
            <p:ph type="body" idx="14"/>
          </p:nvPr>
        </p:nvSpPr>
        <p:spPr>
          <a:xfrm>
            <a:off x="8077344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3" name="Google Shape;913;p64"/>
          <p:cNvSpPr>
            <a:spLocks noGrp="1"/>
          </p:cNvSpPr>
          <p:nvPr>
            <p:ph type="body" idx="15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4" name="Google Shape;914;p6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15" name="Google Shape;915;p64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6" name="Google Shape;916;p64"/>
          <p:cNvSpPr txBox="1">
            <a:spLocks noGrp="1"/>
          </p:cNvSpPr>
          <p:nvPr>
            <p:ph type="body" idx="18"/>
          </p:nvPr>
        </p:nvSpPr>
        <p:spPr>
          <a:xfrm>
            <a:off x="1043275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64"/>
          <p:cNvSpPr txBox="1">
            <a:spLocks noGrp="1"/>
          </p:cNvSpPr>
          <p:nvPr>
            <p:ph type="body" idx="19"/>
          </p:nvPr>
        </p:nvSpPr>
        <p:spPr>
          <a:xfrm>
            <a:off x="46620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8" name="Google Shape;918;p64"/>
          <p:cNvSpPr txBox="1">
            <a:spLocks noGrp="1"/>
          </p:cNvSpPr>
          <p:nvPr>
            <p:ph type="body" idx="20"/>
          </p:nvPr>
        </p:nvSpPr>
        <p:spPr>
          <a:xfrm>
            <a:off x="82753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9" name="Google Shape;919;p64"/>
          <p:cNvSpPr txBox="1">
            <a:spLocks noGrp="1"/>
          </p:cNvSpPr>
          <p:nvPr>
            <p:ph type="body" idx="21"/>
          </p:nvPr>
        </p:nvSpPr>
        <p:spPr>
          <a:xfrm>
            <a:off x="1043275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0" name="Google Shape;920;p64"/>
          <p:cNvSpPr txBox="1">
            <a:spLocks noGrp="1"/>
          </p:cNvSpPr>
          <p:nvPr>
            <p:ph type="body" idx="22"/>
          </p:nvPr>
        </p:nvSpPr>
        <p:spPr>
          <a:xfrm>
            <a:off x="46620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64"/>
          <p:cNvSpPr txBox="1">
            <a:spLocks noGrp="1"/>
          </p:cNvSpPr>
          <p:nvPr>
            <p:ph type="body" idx="23"/>
          </p:nvPr>
        </p:nvSpPr>
        <p:spPr>
          <a:xfrm>
            <a:off x="82753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ext slide 1_3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2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5" name="Google Shape;65;p2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" name="Google Shape;66;p2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" name="Google Shape;67;p2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" name="Google Shape;68;p2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" name="Google Shape;69;p2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" name="Google Shape;70;p2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" name="Google Shape;72;p2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5" name="Google Shape;75;p29"/>
          <p:cNvSpPr>
            <a:spLocks noGrp="1"/>
          </p:cNvSpPr>
          <p:nvPr>
            <p:ph type="body" idx="3"/>
          </p:nvPr>
        </p:nvSpPr>
        <p:spPr>
          <a:xfrm>
            <a:off x="77842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6" name="Google Shape;76;p29"/>
          <p:cNvSpPr>
            <a:spLocks noGrp="1"/>
          </p:cNvSpPr>
          <p:nvPr>
            <p:ph type="body" idx="4"/>
          </p:nvPr>
        </p:nvSpPr>
        <p:spPr>
          <a:xfrm>
            <a:off x="77842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7" name="Google Shape;77;p29"/>
          <p:cNvSpPr>
            <a:spLocks noGrp="1"/>
          </p:cNvSpPr>
          <p:nvPr>
            <p:ph type="body" idx="5"/>
          </p:nvPr>
        </p:nvSpPr>
        <p:spPr>
          <a:xfrm>
            <a:off x="77842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body" idx="6"/>
          </p:nvPr>
        </p:nvSpPr>
        <p:spPr>
          <a:xfrm>
            <a:off x="77842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body" idx="7"/>
          </p:nvPr>
        </p:nvSpPr>
        <p:spPr>
          <a:xfrm>
            <a:off x="77842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80" name="Google Shape;80;p29"/>
          <p:cNvSpPr>
            <a:spLocks noGrp="1"/>
          </p:cNvSpPr>
          <p:nvPr>
            <p:ph type="body" idx="8"/>
          </p:nvPr>
        </p:nvSpPr>
        <p:spPr>
          <a:xfrm>
            <a:off x="2918363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>
            <a:spLocks noGrp="1"/>
          </p:cNvSpPr>
          <p:nvPr>
            <p:ph type="body" idx="9"/>
          </p:nvPr>
        </p:nvSpPr>
        <p:spPr>
          <a:xfrm>
            <a:off x="2918363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>
            <a:spLocks noGrp="1"/>
          </p:cNvSpPr>
          <p:nvPr>
            <p:ph type="body" idx="13"/>
          </p:nvPr>
        </p:nvSpPr>
        <p:spPr>
          <a:xfrm>
            <a:off x="2918363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>
            <a:spLocks noGrp="1"/>
          </p:cNvSpPr>
          <p:nvPr>
            <p:ph type="body" idx="14"/>
          </p:nvPr>
        </p:nvSpPr>
        <p:spPr>
          <a:xfrm>
            <a:off x="2918363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>
            <a:spLocks noGrp="1"/>
          </p:cNvSpPr>
          <p:nvPr>
            <p:ph type="body" idx="15"/>
          </p:nvPr>
        </p:nvSpPr>
        <p:spPr>
          <a:xfrm>
            <a:off x="2918363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>
            <a:spLocks noGrp="1"/>
          </p:cNvSpPr>
          <p:nvPr>
            <p:ph type="body" idx="16"/>
          </p:nvPr>
        </p:nvSpPr>
        <p:spPr>
          <a:xfrm>
            <a:off x="5058300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>
            <a:spLocks noGrp="1"/>
          </p:cNvSpPr>
          <p:nvPr>
            <p:ph type="body" idx="17"/>
          </p:nvPr>
        </p:nvSpPr>
        <p:spPr>
          <a:xfrm>
            <a:off x="5058300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>
            <a:spLocks noGrp="1"/>
          </p:cNvSpPr>
          <p:nvPr>
            <p:ph type="body" idx="18"/>
          </p:nvPr>
        </p:nvSpPr>
        <p:spPr>
          <a:xfrm>
            <a:off x="5058300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>
            <a:spLocks noGrp="1"/>
          </p:cNvSpPr>
          <p:nvPr>
            <p:ph type="body" idx="19"/>
          </p:nvPr>
        </p:nvSpPr>
        <p:spPr>
          <a:xfrm>
            <a:off x="5058300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>
            <a:spLocks noGrp="1"/>
          </p:cNvSpPr>
          <p:nvPr>
            <p:ph type="body" idx="20"/>
          </p:nvPr>
        </p:nvSpPr>
        <p:spPr>
          <a:xfrm>
            <a:off x="5058300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>
            <a:spLocks noGrp="1"/>
          </p:cNvSpPr>
          <p:nvPr>
            <p:ph type="body" idx="21"/>
          </p:nvPr>
        </p:nvSpPr>
        <p:spPr>
          <a:xfrm>
            <a:off x="7198238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>
            <a:spLocks noGrp="1"/>
          </p:cNvSpPr>
          <p:nvPr>
            <p:ph type="body" idx="22"/>
          </p:nvPr>
        </p:nvSpPr>
        <p:spPr>
          <a:xfrm>
            <a:off x="7198238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>
            <a:spLocks noGrp="1"/>
          </p:cNvSpPr>
          <p:nvPr>
            <p:ph type="body" idx="23"/>
          </p:nvPr>
        </p:nvSpPr>
        <p:spPr>
          <a:xfrm>
            <a:off x="7198238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>
            <a:spLocks noGrp="1"/>
          </p:cNvSpPr>
          <p:nvPr>
            <p:ph type="body" idx="24"/>
          </p:nvPr>
        </p:nvSpPr>
        <p:spPr>
          <a:xfrm>
            <a:off x="7198238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>
            <a:spLocks noGrp="1"/>
          </p:cNvSpPr>
          <p:nvPr>
            <p:ph type="body" idx="25"/>
          </p:nvPr>
        </p:nvSpPr>
        <p:spPr>
          <a:xfrm>
            <a:off x="7198238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>
            <a:spLocks noGrp="1"/>
          </p:cNvSpPr>
          <p:nvPr>
            <p:ph type="body" idx="26"/>
          </p:nvPr>
        </p:nvSpPr>
        <p:spPr>
          <a:xfrm>
            <a:off x="933817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>
            <a:spLocks noGrp="1"/>
          </p:cNvSpPr>
          <p:nvPr>
            <p:ph type="body" idx="27"/>
          </p:nvPr>
        </p:nvSpPr>
        <p:spPr>
          <a:xfrm>
            <a:off x="933817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>
            <a:spLocks noGrp="1"/>
          </p:cNvSpPr>
          <p:nvPr>
            <p:ph type="body" idx="28"/>
          </p:nvPr>
        </p:nvSpPr>
        <p:spPr>
          <a:xfrm>
            <a:off x="933817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>
            <a:spLocks noGrp="1"/>
          </p:cNvSpPr>
          <p:nvPr>
            <p:ph type="body" idx="29"/>
          </p:nvPr>
        </p:nvSpPr>
        <p:spPr>
          <a:xfrm>
            <a:off x="933817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>
            <a:spLocks noGrp="1"/>
          </p:cNvSpPr>
          <p:nvPr>
            <p:ph type="body" idx="30"/>
          </p:nvPr>
        </p:nvSpPr>
        <p:spPr>
          <a:xfrm>
            <a:off x="933817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>
            <a:spLocks noGrp="1"/>
          </p:cNvSpPr>
          <p:nvPr>
            <p:ph type="body" idx="31"/>
          </p:nvPr>
        </p:nvSpPr>
        <p:spPr>
          <a:xfrm>
            <a:off x="291836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1" name="Google Shape;101;p29"/>
          <p:cNvSpPr>
            <a:spLocks noGrp="1"/>
          </p:cNvSpPr>
          <p:nvPr>
            <p:ph type="body" idx="32"/>
          </p:nvPr>
        </p:nvSpPr>
        <p:spPr>
          <a:xfrm>
            <a:off x="5055192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" name="Google Shape;102;p29"/>
          <p:cNvSpPr>
            <a:spLocks noGrp="1"/>
          </p:cNvSpPr>
          <p:nvPr>
            <p:ph type="body" idx="33"/>
          </p:nvPr>
        </p:nvSpPr>
        <p:spPr>
          <a:xfrm>
            <a:off x="720043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body" idx="34"/>
          </p:nvPr>
        </p:nvSpPr>
        <p:spPr>
          <a:xfrm>
            <a:off x="9345675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4" name="Google Shape;104;p29"/>
          <p:cNvSpPr>
            <a:spLocks noGrp="1"/>
          </p:cNvSpPr>
          <p:nvPr>
            <p:ph type="body" idx="35"/>
          </p:nvPr>
        </p:nvSpPr>
        <p:spPr>
          <a:xfrm>
            <a:off x="2909950" y="1821525"/>
            <a:ext cx="8504700" cy="780600"/>
          </a:xfrm>
          <a:prstGeom prst="roundRect">
            <a:avLst>
              <a:gd name="adj" fmla="val 173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36000" rIns="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36"/>
          </p:nvPr>
        </p:nvSpPr>
        <p:spPr>
          <a:xfrm>
            <a:off x="3160575" y="1821525"/>
            <a:ext cx="7998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2">
  <p:cSld name="Process 2">
    <p:bg>
      <p:bgPr>
        <a:solidFill>
          <a:schemeClr val="dk2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24" name="Google Shape;924;p6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25" name="Google Shape;925;p6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6" name="Google Shape;926;p6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7" name="Google Shape;927;p6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8" name="Google Shape;928;p6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9" name="Google Shape;929;p6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0" name="Google Shape;930;p6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31" name="Google Shape;931;p6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2" name="Google Shape;932;p65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65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4" name="Google Shape;934;p65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5" name="Google Shape;935;p65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65"/>
          <p:cNvSpPr>
            <a:spLocks noGrp="1"/>
          </p:cNvSpPr>
          <p:nvPr>
            <p:ph type="body" idx="5"/>
          </p:nvPr>
        </p:nvSpPr>
        <p:spPr>
          <a:xfrm>
            <a:off x="8077344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7" name="Google Shape;937;p65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8" name="Google Shape;938;p65"/>
          <p:cNvSpPr>
            <a:spLocks noGrp="1"/>
          </p:cNvSpPr>
          <p:nvPr>
            <p:ph type="body" idx="7"/>
          </p:nvPr>
        </p:nvSpPr>
        <p:spPr>
          <a:xfrm>
            <a:off x="839871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65"/>
          <p:cNvSpPr>
            <a:spLocks noGrp="1"/>
          </p:cNvSpPr>
          <p:nvPr>
            <p:ph type="body" idx="8"/>
          </p:nvPr>
        </p:nvSpPr>
        <p:spPr>
          <a:xfrm>
            <a:off x="839871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65"/>
          <p:cNvSpPr>
            <a:spLocks noGrp="1"/>
          </p:cNvSpPr>
          <p:nvPr>
            <p:ph type="body" idx="9"/>
          </p:nvPr>
        </p:nvSpPr>
        <p:spPr>
          <a:xfrm>
            <a:off x="4455893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65"/>
          <p:cNvSpPr>
            <a:spLocks noGrp="1"/>
          </p:cNvSpPr>
          <p:nvPr>
            <p:ph type="body" idx="13"/>
          </p:nvPr>
        </p:nvSpPr>
        <p:spPr>
          <a:xfrm>
            <a:off x="4455893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2" name="Google Shape;942;p65"/>
          <p:cNvSpPr>
            <a:spLocks noGrp="1"/>
          </p:cNvSpPr>
          <p:nvPr>
            <p:ph type="body" idx="14"/>
          </p:nvPr>
        </p:nvSpPr>
        <p:spPr>
          <a:xfrm>
            <a:off x="8077344" y="449018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65"/>
          <p:cNvSpPr>
            <a:spLocks noGrp="1"/>
          </p:cNvSpPr>
          <p:nvPr>
            <p:ph type="body" idx="15"/>
          </p:nvPr>
        </p:nvSpPr>
        <p:spPr>
          <a:xfrm>
            <a:off x="8077344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6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5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46" name="Google Shape;946;p65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47" name="Google Shape;947;p65"/>
          <p:cNvSpPr txBox="1">
            <a:spLocks noGrp="1"/>
          </p:cNvSpPr>
          <p:nvPr>
            <p:ph type="body" idx="18"/>
          </p:nvPr>
        </p:nvSpPr>
        <p:spPr>
          <a:xfrm>
            <a:off x="1043275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8" name="Google Shape;948;p65"/>
          <p:cNvSpPr txBox="1">
            <a:spLocks noGrp="1"/>
          </p:cNvSpPr>
          <p:nvPr>
            <p:ph type="body" idx="19"/>
          </p:nvPr>
        </p:nvSpPr>
        <p:spPr>
          <a:xfrm>
            <a:off x="46620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9" name="Google Shape;949;p65"/>
          <p:cNvSpPr txBox="1">
            <a:spLocks noGrp="1"/>
          </p:cNvSpPr>
          <p:nvPr>
            <p:ph type="body" idx="20"/>
          </p:nvPr>
        </p:nvSpPr>
        <p:spPr>
          <a:xfrm>
            <a:off x="82753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0" name="Google Shape;950;p65"/>
          <p:cNvSpPr txBox="1">
            <a:spLocks noGrp="1"/>
          </p:cNvSpPr>
          <p:nvPr>
            <p:ph type="body" idx="21"/>
          </p:nvPr>
        </p:nvSpPr>
        <p:spPr>
          <a:xfrm>
            <a:off x="1043275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1" name="Google Shape;951;p65"/>
          <p:cNvSpPr txBox="1">
            <a:spLocks noGrp="1"/>
          </p:cNvSpPr>
          <p:nvPr>
            <p:ph type="body" idx="22"/>
          </p:nvPr>
        </p:nvSpPr>
        <p:spPr>
          <a:xfrm>
            <a:off x="46620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2" name="Google Shape;952;p65"/>
          <p:cNvSpPr txBox="1">
            <a:spLocks noGrp="1"/>
          </p:cNvSpPr>
          <p:nvPr>
            <p:ph type="body" idx="23"/>
          </p:nvPr>
        </p:nvSpPr>
        <p:spPr>
          <a:xfrm>
            <a:off x="82753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5">
  <p:cSld name="Process 5">
    <p:bg>
      <p:bgPr>
        <a:solidFill>
          <a:schemeClr val="dk2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55" name="Google Shape;955;p6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56" name="Google Shape;956;p6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7" name="Google Shape;957;p6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8" name="Google Shape;958;p6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9" name="Google Shape;959;p6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0" name="Google Shape;960;p6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1" name="Google Shape;961;p6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2" name="Google Shape;962;p6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63" name="Google Shape;963;p66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66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5" name="Google Shape;965;p66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66"/>
          <p:cNvSpPr>
            <a:spLocks noGrp="1"/>
          </p:cNvSpPr>
          <p:nvPr>
            <p:ph type="body" idx="5"/>
          </p:nvPr>
        </p:nvSpPr>
        <p:spPr>
          <a:xfrm>
            <a:off x="8077344" y="2295990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9" name="Google Shape;969;p6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6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72" name="Google Shape;972;p66"/>
          <p:cNvSpPr txBox="1">
            <a:spLocks noGrp="1"/>
          </p:cNvSpPr>
          <p:nvPr>
            <p:ph type="body" idx="9"/>
          </p:nvPr>
        </p:nvSpPr>
        <p:spPr>
          <a:xfrm>
            <a:off x="1838000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3" name="Google Shape;973;p66"/>
          <p:cNvSpPr txBox="1">
            <a:spLocks noGrp="1"/>
          </p:cNvSpPr>
          <p:nvPr>
            <p:ph type="body" idx="13"/>
          </p:nvPr>
        </p:nvSpPr>
        <p:spPr>
          <a:xfrm>
            <a:off x="1838000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4" name="Google Shape;974;p66"/>
          <p:cNvSpPr txBox="1">
            <a:spLocks noGrp="1"/>
          </p:cNvSpPr>
          <p:nvPr>
            <p:ph type="body" idx="14"/>
          </p:nvPr>
        </p:nvSpPr>
        <p:spPr>
          <a:xfrm>
            <a:off x="1838000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5" name="Google Shape;975;p66"/>
          <p:cNvSpPr txBox="1">
            <a:spLocks noGrp="1"/>
          </p:cNvSpPr>
          <p:nvPr>
            <p:ph type="body" idx="15"/>
          </p:nvPr>
        </p:nvSpPr>
        <p:spPr>
          <a:xfrm>
            <a:off x="546273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6" name="Google Shape;976;p66"/>
          <p:cNvSpPr txBox="1">
            <a:spLocks noGrp="1"/>
          </p:cNvSpPr>
          <p:nvPr>
            <p:ph type="body" idx="16"/>
          </p:nvPr>
        </p:nvSpPr>
        <p:spPr>
          <a:xfrm>
            <a:off x="546273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7" name="Google Shape;977;p66"/>
          <p:cNvSpPr txBox="1">
            <a:spLocks noGrp="1"/>
          </p:cNvSpPr>
          <p:nvPr>
            <p:ph type="body" idx="17"/>
          </p:nvPr>
        </p:nvSpPr>
        <p:spPr>
          <a:xfrm>
            <a:off x="546273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8" name="Google Shape;978;p66"/>
          <p:cNvSpPr txBox="1">
            <a:spLocks noGrp="1"/>
          </p:cNvSpPr>
          <p:nvPr>
            <p:ph type="body" idx="18"/>
          </p:nvPr>
        </p:nvSpPr>
        <p:spPr>
          <a:xfrm>
            <a:off x="908748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9" name="Google Shape;979;p66"/>
          <p:cNvSpPr txBox="1">
            <a:spLocks noGrp="1"/>
          </p:cNvSpPr>
          <p:nvPr>
            <p:ph type="body" idx="19"/>
          </p:nvPr>
        </p:nvSpPr>
        <p:spPr>
          <a:xfrm>
            <a:off x="908748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66"/>
          <p:cNvSpPr txBox="1">
            <a:spLocks noGrp="1"/>
          </p:cNvSpPr>
          <p:nvPr>
            <p:ph type="body" idx="20"/>
          </p:nvPr>
        </p:nvSpPr>
        <p:spPr>
          <a:xfrm>
            <a:off x="908748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highlight">
  <p:cSld name="White highlight">
    <p:bg>
      <p:bgPr>
        <a:solidFill>
          <a:schemeClr val="dk2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7"/>
          <p:cNvSpPr>
            <a:spLocks noGrp="1"/>
          </p:cNvSpPr>
          <p:nvPr>
            <p:ph type="body" idx="1"/>
          </p:nvPr>
        </p:nvSpPr>
        <p:spPr>
          <a:xfrm>
            <a:off x="839869" y="1736725"/>
            <a:ext cx="10513500" cy="4284600"/>
          </a:xfrm>
          <a:prstGeom prst="roundRect">
            <a:avLst>
              <a:gd name="adj" fmla="val 3533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3" name="Google Shape;983;p6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84" name="Google Shape;984;p6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85" name="Google Shape;985;p6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6" name="Google Shape;986;p6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7" name="Google Shape;987;p6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8" name="Google Shape;988;p6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9" name="Google Shape;989;p6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0" name="Google Shape;990;p6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91" name="Google Shape;991;p6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92" name="Google Shape;992;p6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7"/>
          <p:cNvSpPr>
            <a:spLocks noGrp="1"/>
          </p:cNvSpPr>
          <p:nvPr>
            <p:ph type="pic" idx="2"/>
          </p:nvPr>
        </p:nvSpPr>
        <p:spPr>
          <a:xfrm>
            <a:off x="6992488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4" name="Google Shape;994;p67"/>
          <p:cNvSpPr>
            <a:spLocks noGrp="1"/>
          </p:cNvSpPr>
          <p:nvPr>
            <p:ph type="pic" idx="3"/>
          </p:nvPr>
        </p:nvSpPr>
        <p:spPr>
          <a:xfrm>
            <a:off x="2292859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5" name="Google Shape;995;p67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96" name="Google Shape;996;p67"/>
          <p:cNvSpPr txBox="1">
            <a:spLocks noGrp="1"/>
          </p:cNvSpPr>
          <p:nvPr>
            <p:ph type="subTitle" idx="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97" name="Google Shape;997;p67"/>
          <p:cNvSpPr txBox="1">
            <a:spLocks noGrp="1"/>
          </p:cNvSpPr>
          <p:nvPr>
            <p:ph type="body" idx="6"/>
          </p:nvPr>
        </p:nvSpPr>
        <p:spPr>
          <a:xfrm>
            <a:off x="1152150" y="2050250"/>
            <a:ext cx="988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1">
  <p:cSld name="Picture slide 1">
    <p:bg>
      <p:bgPr>
        <a:solidFill>
          <a:schemeClr val="dk2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8"/>
          <p:cNvSpPr>
            <a:spLocks noGrp="1"/>
          </p:cNvSpPr>
          <p:nvPr>
            <p:ph type="pic" idx="2"/>
          </p:nvPr>
        </p:nvSpPr>
        <p:spPr>
          <a:xfrm>
            <a:off x="-1" y="0"/>
            <a:ext cx="5295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00" name="Google Shape;1000;p6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01" name="Google Shape;1001;p6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07" name="Google Shape;1007;p6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8" name="Google Shape;1008;p6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8"/>
          <p:cNvSpPr txBox="1">
            <a:spLocks noGrp="1"/>
          </p:cNvSpPr>
          <p:nvPr>
            <p:ph type="subTitle" idx="1"/>
          </p:nvPr>
        </p:nvSpPr>
        <p:spPr>
          <a:xfrm>
            <a:off x="6115225" y="124637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10" name="Google Shape;1010;p68"/>
          <p:cNvSpPr txBox="1">
            <a:spLocks noGrp="1"/>
          </p:cNvSpPr>
          <p:nvPr>
            <p:ph type="body" idx="3"/>
          </p:nvPr>
        </p:nvSpPr>
        <p:spPr>
          <a:xfrm>
            <a:off x="6096600" y="1658200"/>
            <a:ext cx="5551500" cy="4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2">
  <p:cSld name="Picture slide 2">
    <p:bg>
      <p:bgPr>
        <a:solidFill>
          <a:schemeClr val="dk2"/>
        </a:solidFill>
        <a:effectLst/>
      </p:bgPr>
    </p:bg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9"/>
          <p:cNvSpPr>
            <a:spLocks noGrp="1"/>
          </p:cNvSpPr>
          <p:nvPr>
            <p:ph type="pic" idx="2"/>
          </p:nvPr>
        </p:nvSpPr>
        <p:spPr>
          <a:xfrm>
            <a:off x="299649" y="299620"/>
            <a:ext cx="4696200" cy="62589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13" name="Google Shape;1013;p6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14" name="Google Shape;1014;p6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20" name="Google Shape;1020;p6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21" name="Google Shape;1021;p69"/>
          <p:cNvSpPr txBox="1">
            <a:spLocks noGrp="1"/>
          </p:cNvSpPr>
          <p:nvPr>
            <p:ph type="title"/>
          </p:nvPr>
        </p:nvSpPr>
        <p:spPr>
          <a:xfrm>
            <a:off x="5632049" y="1292973"/>
            <a:ext cx="57306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6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9"/>
          <p:cNvSpPr txBox="1">
            <a:spLocks noGrp="1"/>
          </p:cNvSpPr>
          <p:nvPr>
            <p:ph type="subTitle" idx="1"/>
          </p:nvPr>
        </p:nvSpPr>
        <p:spPr>
          <a:xfrm>
            <a:off x="5640950" y="77580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24" name="Google Shape;1024;p69"/>
          <p:cNvSpPr txBox="1">
            <a:spLocks noGrp="1"/>
          </p:cNvSpPr>
          <p:nvPr>
            <p:ph type="subTitle" idx="3"/>
          </p:nvPr>
        </p:nvSpPr>
        <p:spPr>
          <a:xfrm>
            <a:off x="6096600" y="2044200"/>
            <a:ext cx="5256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5" name="Google Shape;1025;p69"/>
          <p:cNvSpPr txBox="1">
            <a:spLocks noGrp="1"/>
          </p:cNvSpPr>
          <p:nvPr>
            <p:ph type="subTitle" idx="4"/>
          </p:nvPr>
        </p:nvSpPr>
        <p:spPr>
          <a:xfrm>
            <a:off x="5632050" y="2929250"/>
            <a:ext cx="57123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9pPr>
          </a:lstStyle>
          <a:p>
            <a:endParaRPr/>
          </a:p>
        </p:txBody>
      </p:sp>
      <p:sp>
        <p:nvSpPr>
          <p:cNvPr id="1026" name="Google Shape;1026;p69"/>
          <p:cNvSpPr txBox="1">
            <a:spLocks noGrp="1"/>
          </p:cNvSpPr>
          <p:nvPr>
            <p:ph type="body" idx="5"/>
          </p:nvPr>
        </p:nvSpPr>
        <p:spPr>
          <a:xfrm>
            <a:off x="5632050" y="35844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7" name="Google Shape;1027;p69"/>
          <p:cNvSpPr txBox="1">
            <a:spLocks noGrp="1"/>
          </p:cNvSpPr>
          <p:nvPr>
            <p:ph type="body" idx="6"/>
          </p:nvPr>
        </p:nvSpPr>
        <p:spPr>
          <a:xfrm>
            <a:off x="5632050" y="45468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8" name="Google Shape;1028;p69"/>
          <p:cNvSpPr txBox="1">
            <a:spLocks noGrp="1"/>
          </p:cNvSpPr>
          <p:nvPr>
            <p:ph type="body" idx="7"/>
          </p:nvPr>
        </p:nvSpPr>
        <p:spPr>
          <a:xfrm>
            <a:off x="5632050" y="5488563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3">
  <p:cSld name="Picture slide 3">
    <p:bg>
      <p:bgPr>
        <a:solidFill>
          <a:schemeClr val="dk2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0"/>
          <p:cNvSpPr>
            <a:spLocks noGrp="1"/>
          </p:cNvSpPr>
          <p:nvPr>
            <p:ph type="pic" idx="2"/>
          </p:nvPr>
        </p:nvSpPr>
        <p:spPr>
          <a:xfrm>
            <a:off x="6639577" y="272519"/>
            <a:ext cx="5249100" cy="6312900"/>
          </a:xfrm>
          <a:prstGeom prst="roundRect">
            <a:avLst>
              <a:gd name="adj" fmla="val 8281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1" name="Google Shape;1031;p7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2" name="Google Shape;1032;p70"/>
          <p:cNvSpPr txBox="1">
            <a:spLocks noGrp="1"/>
          </p:cNvSpPr>
          <p:nvPr>
            <p:ph type="title"/>
          </p:nvPr>
        </p:nvSpPr>
        <p:spPr>
          <a:xfrm>
            <a:off x="545103" y="1866901"/>
            <a:ext cx="55515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033" name="Google Shape;103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0" y="303722"/>
            <a:ext cx="1293038" cy="28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">
  <p:cSld name="Picture slide 4"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1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6" name="Google Shape;1036;p71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7" name="Google Shape;1037;p7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8" name="Google Shape;1038;p71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9" name="Google Shape;1039;p71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 1">
  <p:cSld name="Picture slide 4_1">
    <p:bg>
      <p:bgPr>
        <a:solidFill>
          <a:schemeClr val="lt1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2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2" name="Google Shape;1042;p72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3" name="Google Shape;1043;p7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44" name="Google Shape;1044;p72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5" name="Google Shape;1045;p72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5">
  <p:cSld name="Picture slide 5">
    <p:bg>
      <p:bgPr>
        <a:solidFill>
          <a:schemeClr val="lt1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3"/>
          <p:cNvSpPr>
            <a:spLocks noGrp="1"/>
          </p:cNvSpPr>
          <p:nvPr>
            <p:ph type="pic" idx="2"/>
          </p:nvPr>
        </p:nvSpPr>
        <p:spPr>
          <a:xfrm>
            <a:off x="6096600" y="0"/>
            <a:ext cx="60966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8" name="Google Shape;1048;p73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9" name="Google Shape;1049;p7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0" name="Google Shape;1050;p73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6">
  <p:cSld name="Picture slide 6">
    <p:bg>
      <p:bgPr>
        <a:solidFill>
          <a:schemeClr val="dk2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4"/>
          <p:cNvSpPr>
            <a:spLocks noGrp="1"/>
          </p:cNvSpPr>
          <p:nvPr>
            <p:ph type="pic" idx="2"/>
          </p:nvPr>
        </p:nvSpPr>
        <p:spPr>
          <a:xfrm>
            <a:off x="6936474" y="765175"/>
            <a:ext cx="3589500" cy="53277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53" name="Google Shape;1053;p7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4" name="Google Shape;1054;p74"/>
          <p:cNvSpPr txBox="1">
            <a:spLocks noGrp="1"/>
          </p:cNvSpPr>
          <p:nvPr>
            <p:ph type="title"/>
          </p:nvPr>
        </p:nvSpPr>
        <p:spPr>
          <a:xfrm>
            <a:off x="839869" y="1543050"/>
            <a:ext cx="525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055" name="Google Shape;1055;p7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56" name="Google Shape;1056;p7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7" name="Google Shape;1057;p7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8" name="Google Shape;1058;p7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9" name="Google Shape;1059;p7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0" name="Google Shape;1060;p7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1" name="Google Shape;1061;p7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62" name="Google Shape;1062;p7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74"/>
          <p:cNvSpPr txBox="1">
            <a:spLocks noGrp="1"/>
          </p:cNvSpPr>
          <p:nvPr>
            <p:ph type="body" idx="1"/>
          </p:nvPr>
        </p:nvSpPr>
        <p:spPr>
          <a:xfrm>
            <a:off x="839875" y="2390775"/>
            <a:ext cx="52566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1pPr>
            <a:lvl2pPr marL="914400" lvl="1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2pPr>
            <a:lvl3pPr marL="1371600" lvl="2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3pPr>
            <a:lvl4pPr marL="1828800" lvl="3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4pPr>
            <a:lvl5pPr marL="2286000" lvl="4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5pPr>
            <a:lvl6pPr marL="2743200" lvl="5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6pPr>
            <a:lvl7pPr marL="3200400" lvl="6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7pPr>
            <a:lvl8pPr marL="3657600" lvl="7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marL="4114800" lvl="8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">
  <p:cSld name="Our Team 2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30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0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" name="Google Shape;111;p3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0" name="Google Shape;120;p30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1" name="Google Shape;121;p30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3" name="Google Shape;123;p3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ning">
  <p:cSld name="Planning">
    <p:bg>
      <p:bgPr>
        <a:solidFill>
          <a:schemeClr val="dk2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5"/>
          <p:cNvSpPr>
            <a:spLocks noGrp="1"/>
          </p:cNvSpPr>
          <p:nvPr>
            <p:ph type="body" idx="1"/>
          </p:nvPr>
        </p:nvSpPr>
        <p:spPr>
          <a:xfrm>
            <a:off x="4414038" y="5579356"/>
            <a:ext cx="5926200" cy="438000"/>
          </a:xfrm>
          <a:prstGeom prst="roundRect">
            <a:avLst>
              <a:gd name="adj" fmla="val 15065"/>
            </a:avLst>
          </a:prstGeom>
          <a:solidFill>
            <a:schemeClr val="accent5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6" name="Google Shape;1066;p75"/>
          <p:cNvSpPr>
            <a:spLocks noGrp="1"/>
          </p:cNvSpPr>
          <p:nvPr>
            <p:ph type="body" idx="2"/>
          </p:nvPr>
        </p:nvSpPr>
        <p:spPr>
          <a:xfrm>
            <a:off x="1571986" y="4064721"/>
            <a:ext cx="10321200" cy="364200"/>
          </a:xfrm>
          <a:prstGeom prst="roundRect">
            <a:avLst>
              <a:gd name="adj" fmla="val 14995"/>
            </a:avLst>
          </a:prstGeom>
          <a:solidFill>
            <a:schemeClr val="accent3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75"/>
          <p:cNvSpPr>
            <a:spLocks noGrp="1"/>
          </p:cNvSpPr>
          <p:nvPr>
            <p:ph type="body" idx="3"/>
          </p:nvPr>
        </p:nvSpPr>
        <p:spPr>
          <a:xfrm>
            <a:off x="298762" y="4650196"/>
            <a:ext cx="11594400" cy="707700"/>
          </a:xfrm>
          <a:prstGeom prst="roundRect">
            <a:avLst>
              <a:gd name="adj" fmla="val 7818"/>
            </a:avLst>
          </a:prstGeom>
          <a:solidFill>
            <a:schemeClr val="accen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75"/>
          <p:cNvSpPr>
            <a:spLocks noGrp="1"/>
          </p:cNvSpPr>
          <p:nvPr>
            <p:ph type="body" idx="4"/>
          </p:nvPr>
        </p:nvSpPr>
        <p:spPr>
          <a:xfrm>
            <a:off x="1571986" y="3268299"/>
            <a:ext cx="10321200" cy="575100"/>
          </a:xfrm>
          <a:prstGeom prst="roundRect">
            <a:avLst>
              <a:gd name="adj" fmla="val 9618"/>
            </a:avLst>
          </a:prstGeom>
          <a:solidFill>
            <a:schemeClr val="accent4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9" name="Google Shape;1069;p75"/>
          <p:cNvSpPr>
            <a:spLocks noGrp="1"/>
          </p:cNvSpPr>
          <p:nvPr>
            <p:ph type="body" idx="5"/>
          </p:nvPr>
        </p:nvSpPr>
        <p:spPr>
          <a:xfrm>
            <a:off x="1133867" y="2734745"/>
            <a:ext cx="10759200" cy="312300"/>
          </a:xfrm>
          <a:prstGeom prst="roundRect">
            <a:avLst>
              <a:gd name="adj" fmla="val 17347"/>
            </a:avLst>
          </a:prstGeom>
          <a:solidFill>
            <a:schemeClr val="accent6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75"/>
          <p:cNvSpPr>
            <a:spLocks noGrp="1"/>
          </p:cNvSpPr>
          <p:nvPr>
            <p:ph type="body" idx="6"/>
          </p:nvPr>
        </p:nvSpPr>
        <p:spPr>
          <a:xfrm>
            <a:off x="298761" y="2201191"/>
            <a:ext cx="11594400" cy="312300"/>
          </a:xfrm>
          <a:prstGeom prst="roundRect">
            <a:avLst>
              <a:gd name="adj" fmla="val 17347"/>
            </a:avLst>
          </a:prstGeom>
          <a:solidFill>
            <a:schemeClr val="accent2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75"/>
          <p:cNvSpPr>
            <a:spLocks noGrp="1"/>
          </p:cNvSpPr>
          <p:nvPr>
            <p:ph type="body" idx="7"/>
          </p:nvPr>
        </p:nvSpPr>
        <p:spPr>
          <a:xfrm>
            <a:off x="298761" y="1388683"/>
            <a:ext cx="11594400" cy="593100"/>
          </a:xfrm>
          <a:prstGeom prst="roundRect">
            <a:avLst>
              <a:gd name="adj" fmla="val 12635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2" name="Google Shape;1072;p7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3" name="Google Shape;1073;p75"/>
          <p:cNvSpPr txBox="1">
            <a:spLocks noGrp="1"/>
          </p:cNvSpPr>
          <p:nvPr>
            <p:ph type="title"/>
          </p:nvPr>
        </p:nvSpPr>
        <p:spPr>
          <a:xfrm>
            <a:off x="281015" y="646770"/>
            <a:ext cx="116124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5"/>
          <p:cNvSpPr txBox="1">
            <a:spLocks noGrp="1"/>
          </p:cNvSpPr>
          <p:nvPr>
            <p:ph type="body" idx="8"/>
          </p:nvPr>
        </p:nvSpPr>
        <p:spPr>
          <a:xfrm>
            <a:off x="63773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5" name="Google Shape;1075;p75"/>
          <p:cNvSpPr txBox="1">
            <a:spLocks noGrp="1"/>
          </p:cNvSpPr>
          <p:nvPr>
            <p:ph type="body" idx="9"/>
          </p:nvPr>
        </p:nvSpPr>
        <p:spPr>
          <a:xfrm>
            <a:off x="2485627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6" name="Google Shape;1076;p75"/>
          <p:cNvSpPr txBox="1">
            <a:spLocks noGrp="1"/>
          </p:cNvSpPr>
          <p:nvPr>
            <p:ph type="body" idx="13"/>
          </p:nvPr>
        </p:nvSpPr>
        <p:spPr>
          <a:xfrm>
            <a:off x="5471541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7" name="Google Shape;1077;p75"/>
          <p:cNvSpPr txBox="1">
            <a:spLocks noGrp="1"/>
          </p:cNvSpPr>
          <p:nvPr>
            <p:ph type="body" idx="14"/>
          </p:nvPr>
        </p:nvSpPr>
        <p:spPr>
          <a:xfrm>
            <a:off x="924320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8" name="Google Shape;1078;p75"/>
          <p:cNvSpPr txBox="1">
            <a:spLocks noGrp="1"/>
          </p:cNvSpPr>
          <p:nvPr>
            <p:ph type="body" idx="15"/>
          </p:nvPr>
        </p:nvSpPr>
        <p:spPr>
          <a:xfrm>
            <a:off x="43835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9" name="Google Shape;1079;p75"/>
          <p:cNvSpPr txBox="1">
            <a:spLocks noGrp="1"/>
          </p:cNvSpPr>
          <p:nvPr>
            <p:ph type="body" idx="16"/>
          </p:nvPr>
        </p:nvSpPr>
        <p:spPr>
          <a:xfrm>
            <a:off x="81861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0" name="Google Shape;1080;p75"/>
          <p:cNvSpPr txBox="1">
            <a:spLocks noGrp="1"/>
          </p:cNvSpPr>
          <p:nvPr>
            <p:ph type="body" idx="17"/>
          </p:nvPr>
        </p:nvSpPr>
        <p:spPr>
          <a:xfrm>
            <a:off x="119887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1" name="Google Shape;1081;p75"/>
          <p:cNvSpPr txBox="1">
            <a:spLocks noGrp="1"/>
          </p:cNvSpPr>
          <p:nvPr>
            <p:ph type="body" idx="18"/>
          </p:nvPr>
        </p:nvSpPr>
        <p:spPr>
          <a:xfrm>
            <a:off x="1579137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2" name="Google Shape;1082;p75"/>
          <p:cNvSpPr txBox="1">
            <a:spLocks noGrp="1"/>
          </p:cNvSpPr>
          <p:nvPr>
            <p:ph type="body" idx="19"/>
          </p:nvPr>
        </p:nvSpPr>
        <p:spPr>
          <a:xfrm>
            <a:off x="213613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3" name="Google Shape;1083;p75"/>
          <p:cNvSpPr txBox="1">
            <a:spLocks noGrp="1"/>
          </p:cNvSpPr>
          <p:nvPr>
            <p:ph type="body" idx="20"/>
          </p:nvPr>
        </p:nvSpPr>
        <p:spPr>
          <a:xfrm>
            <a:off x="2706044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4" name="Google Shape;1084;p75"/>
          <p:cNvSpPr txBox="1">
            <a:spLocks noGrp="1"/>
          </p:cNvSpPr>
          <p:nvPr>
            <p:ph type="body" idx="21"/>
          </p:nvPr>
        </p:nvSpPr>
        <p:spPr>
          <a:xfrm>
            <a:off x="327595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5" name="Google Shape;1085;p75"/>
          <p:cNvSpPr txBox="1">
            <a:spLocks noGrp="1"/>
          </p:cNvSpPr>
          <p:nvPr>
            <p:ph type="body" idx="22"/>
          </p:nvPr>
        </p:nvSpPr>
        <p:spPr>
          <a:xfrm>
            <a:off x="384585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75"/>
          <p:cNvSpPr txBox="1">
            <a:spLocks noGrp="1"/>
          </p:cNvSpPr>
          <p:nvPr>
            <p:ph type="body" idx="23"/>
          </p:nvPr>
        </p:nvSpPr>
        <p:spPr>
          <a:xfrm>
            <a:off x="450573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7" name="Google Shape;1087;p75"/>
          <p:cNvSpPr txBox="1">
            <a:spLocks noGrp="1"/>
          </p:cNvSpPr>
          <p:nvPr>
            <p:ph type="body" idx="24"/>
          </p:nvPr>
        </p:nvSpPr>
        <p:spPr>
          <a:xfrm>
            <a:off x="5485452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8" name="Google Shape;1088;p75"/>
          <p:cNvSpPr txBox="1">
            <a:spLocks noGrp="1"/>
          </p:cNvSpPr>
          <p:nvPr>
            <p:ph type="body" idx="25"/>
          </p:nvPr>
        </p:nvSpPr>
        <p:spPr>
          <a:xfrm>
            <a:off x="646517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body" idx="26"/>
          </p:nvPr>
        </p:nvSpPr>
        <p:spPr>
          <a:xfrm>
            <a:off x="744489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75"/>
          <p:cNvSpPr txBox="1">
            <a:spLocks noGrp="1"/>
          </p:cNvSpPr>
          <p:nvPr>
            <p:ph type="body" idx="27"/>
          </p:nvPr>
        </p:nvSpPr>
        <p:spPr>
          <a:xfrm>
            <a:off x="825402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75"/>
          <p:cNvSpPr txBox="1">
            <a:spLocks noGrp="1"/>
          </p:cNvSpPr>
          <p:nvPr>
            <p:ph type="body" idx="28"/>
          </p:nvPr>
        </p:nvSpPr>
        <p:spPr>
          <a:xfrm>
            <a:off x="9780991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75"/>
          <p:cNvSpPr txBox="1">
            <a:spLocks noGrp="1"/>
          </p:cNvSpPr>
          <p:nvPr>
            <p:ph type="body" idx="29"/>
          </p:nvPr>
        </p:nvSpPr>
        <p:spPr>
          <a:xfrm>
            <a:off x="1130795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3" name="Google Shape;1093;p75"/>
          <p:cNvSpPr txBox="1">
            <a:spLocks noGrp="1"/>
          </p:cNvSpPr>
          <p:nvPr>
            <p:ph type="body" idx="30"/>
          </p:nvPr>
        </p:nvSpPr>
        <p:spPr>
          <a:xfrm>
            <a:off x="1133867" y="2600920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4" name="Google Shape;1094;p75"/>
          <p:cNvSpPr txBox="1">
            <a:spLocks noGrp="1"/>
          </p:cNvSpPr>
          <p:nvPr>
            <p:ph type="body" idx="31"/>
          </p:nvPr>
        </p:nvSpPr>
        <p:spPr>
          <a:xfrm>
            <a:off x="1565845" y="3135994"/>
            <a:ext cx="14595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5" name="Google Shape;1095;p75"/>
          <p:cNvSpPr txBox="1">
            <a:spLocks noGrp="1"/>
          </p:cNvSpPr>
          <p:nvPr>
            <p:ph type="body" idx="32"/>
          </p:nvPr>
        </p:nvSpPr>
        <p:spPr>
          <a:xfrm>
            <a:off x="1565845" y="3930894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6" name="Google Shape;1096;p75"/>
          <p:cNvSpPr txBox="1">
            <a:spLocks noGrp="1"/>
          </p:cNvSpPr>
          <p:nvPr>
            <p:ph type="body" idx="33"/>
          </p:nvPr>
        </p:nvSpPr>
        <p:spPr>
          <a:xfrm>
            <a:off x="312124" y="4519230"/>
            <a:ext cx="14595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7" name="Google Shape;1097;p75"/>
          <p:cNvSpPr txBox="1">
            <a:spLocks noGrp="1"/>
          </p:cNvSpPr>
          <p:nvPr>
            <p:ph type="body" idx="34"/>
          </p:nvPr>
        </p:nvSpPr>
        <p:spPr>
          <a:xfrm>
            <a:off x="4414298" y="5448155"/>
            <a:ext cx="1459500" cy="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098" name="Google Shape;1098;p7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99" name="Google Shape;1099;p7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0" name="Google Shape;1100;p7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1" name="Google Shape;1101;p7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7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3" name="Google Shape;1103;p7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4" name="Google Shape;1104;p7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5" name="Google Shape;1105;p7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75"/>
          <p:cNvSpPr txBox="1">
            <a:spLocks noGrp="1"/>
          </p:cNvSpPr>
          <p:nvPr>
            <p:ph type="subTitle" idx="3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3">
  <p:cSld name="Our Team 2_3">
    <p:bg>
      <p:bgPr>
        <a:solidFill>
          <a:schemeClr val="lt1"/>
        </a:solid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9" name="Google Shape;1109;p76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0" name="Google Shape;1110;p76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1" name="Google Shape;1111;p76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12" name="Google Shape;1112;p7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3" name="Google Shape;1113;p7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5" name="Google Shape;1115;p7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6" name="Google Shape;1116;p7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7" name="Google Shape;1117;p7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8" name="Google Shape;1118;p7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19" name="Google Shape;1119;p7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0" name="Google Shape;1120;p7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76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2" name="Google Shape;1122;p76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3" name="Google Shape;1123;p76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4" name="Google Shape;1124;p76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5" name="Google Shape;1125;p76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76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7" name="Google Shape;1127;p76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8" name="Google Shape;1128;p76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9" name="Google Shape;1129;p76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0" name="Google Shape;1130;p76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1" name="Google Shape;1131;p7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4">
  <p:cSld name="Our Team 2_4">
    <p:bg>
      <p:bgPr>
        <a:solidFill>
          <a:schemeClr val="lt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4" name="Google Shape;1134;p77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5" name="Google Shape;1135;p77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p77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37" name="Google Shape;1137;p7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38" name="Google Shape;1138;p7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0" name="Google Shape;1140;p7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1" name="Google Shape;1141;p7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2" name="Google Shape;1142;p7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3" name="Google Shape;1143;p7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44" name="Google Shape;1144;p7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5" name="Google Shape;1145;p7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77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7" name="Google Shape;1147;p77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8" name="Google Shape;1148;p77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49" name="Google Shape;1149;p77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0" name="Google Shape;1150;p77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1" name="Google Shape;1151;p77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2" name="Google Shape;1152;p77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3" name="Google Shape;1153;p77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54" name="Google Shape;1154;p77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5" name="Google Shape;1155;p77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7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2">
  <p:cSld name="Agenda Part 2"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3" name="Google Shape;133;p3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34" name="Google Shape;134;p3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" name="Google Shape;135;p3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" name="Google Shape;136;p3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7" name="Google Shape;137;p3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" name="Google Shape;138;p3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" name="Google Shape;139;p3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1">
  <p:cSld name="Process 1">
    <p:bg>
      <p:bgPr>
        <a:solidFill>
          <a:schemeClr val="dk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>
            <a:spLocks noGrp="1"/>
          </p:cNvSpPr>
          <p:nvPr>
            <p:ph type="body" idx="1"/>
          </p:nvPr>
        </p:nvSpPr>
        <p:spPr>
          <a:xfrm>
            <a:off x="2823644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>
            <a:spLocks noGrp="1"/>
          </p:cNvSpPr>
          <p:nvPr>
            <p:ph type="body" idx="2"/>
          </p:nvPr>
        </p:nvSpPr>
        <p:spPr>
          <a:xfrm>
            <a:off x="7180223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>
            <a:spLocks noGrp="1"/>
          </p:cNvSpPr>
          <p:nvPr>
            <p:ph type="body" idx="3"/>
          </p:nvPr>
        </p:nvSpPr>
        <p:spPr>
          <a:xfrm>
            <a:off x="4995747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>
            <a:spLocks noGrp="1"/>
          </p:cNvSpPr>
          <p:nvPr>
            <p:ph type="body" idx="4"/>
          </p:nvPr>
        </p:nvSpPr>
        <p:spPr>
          <a:xfrm>
            <a:off x="299420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3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61" name="Google Shape;161;p3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32"/>
          <p:cNvSpPr>
            <a:spLocks noGrp="1"/>
          </p:cNvSpPr>
          <p:nvPr>
            <p:ph type="body" idx="5"/>
          </p:nvPr>
        </p:nvSpPr>
        <p:spPr>
          <a:xfrm>
            <a:off x="2823644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>
            <a:spLocks noGrp="1"/>
          </p:cNvSpPr>
          <p:nvPr>
            <p:ph type="body" idx="6"/>
          </p:nvPr>
        </p:nvSpPr>
        <p:spPr>
          <a:xfrm>
            <a:off x="484465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>
            <a:spLocks noGrp="1"/>
          </p:cNvSpPr>
          <p:nvPr>
            <p:ph type="body" idx="7"/>
          </p:nvPr>
        </p:nvSpPr>
        <p:spPr>
          <a:xfrm>
            <a:off x="9704443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>
            <a:spLocks noGrp="1"/>
          </p:cNvSpPr>
          <p:nvPr>
            <p:ph type="body" idx="8"/>
          </p:nvPr>
        </p:nvSpPr>
        <p:spPr>
          <a:xfrm>
            <a:off x="9889487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>
            <a:spLocks noGrp="1"/>
          </p:cNvSpPr>
          <p:nvPr>
            <p:ph type="body" idx="9"/>
          </p:nvPr>
        </p:nvSpPr>
        <p:spPr>
          <a:xfrm>
            <a:off x="5164827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>
            <a:spLocks noGrp="1"/>
          </p:cNvSpPr>
          <p:nvPr>
            <p:ph type="body" idx="13"/>
          </p:nvPr>
        </p:nvSpPr>
        <p:spPr>
          <a:xfrm>
            <a:off x="7500948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body" idx="16"/>
          </p:nvPr>
        </p:nvSpPr>
        <p:spPr>
          <a:xfrm>
            <a:off x="3025694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7"/>
          </p:nvPr>
        </p:nvSpPr>
        <p:spPr>
          <a:xfrm>
            <a:off x="5370781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8"/>
          </p:nvPr>
        </p:nvSpPr>
        <p:spPr>
          <a:xfrm>
            <a:off x="7708056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9"/>
          </p:nvPr>
        </p:nvSpPr>
        <p:spPr>
          <a:xfrm>
            <a:off x="891675" y="2492525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20"/>
          </p:nvPr>
        </p:nvSpPr>
        <p:spPr>
          <a:xfrm>
            <a:off x="891675" y="320696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21"/>
          </p:nvPr>
        </p:nvSpPr>
        <p:spPr>
          <a:xfrm>
            <a:off x="891675" y="392141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2"/>
          </p:nvPr>
        </p:nvSpPr>
        <p:spPr>
          <a:xfrm>
            <a:off x="2799650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23"/>
          </p:nvPr>
        </p:nvSpPr>
        <p:spPr>
          <a:xfrm>
            <a:off x="4977937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24"/>
          </p:nvPr>
        </p:nvSpPr>
        <p:spPr>
          <a:xfrm>
            <a:off x="7156212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25"/>
          </p:nvPr>
        </p:nvSpPr>
        <p:spPr>
          <a:xfrm>
            <a:off x="9889471" y="2661950"/>
            <a:ext cx="1863600" cy="1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3">
  <p:cSld name="Text slide 3">
    <p:bg>
      <p:bgPr>
        <a:solidFill>
          <a:schemeClr val="dk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xfrm>
            <a:off x="839870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5135306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90" name="Google Shape;190;p3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1" name="Google Shape;191;p3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7" name="Google Shape;197;p3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309179" flipH="1">
            <a:off x="8433227" y="-1377354"/>
            <a:ext cx="4620720" cy="4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3"/>
          </p:nvPr>
        </p:nvSpPr>
        <p:spPr>
          <a:xfrm>
            <a:off x="839870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4"/>
          </p:nvPr>
        </p:nvSpPr>
        <p:spPr>
          <a:xfrm>
            <a:off x="5135306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5"/>
          </p:nvPr>
        </p:nvSpPr>
        <p:spPr>
          <a:xfrm>
            <a:off x="839870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6"/>
          </p:nvPr>
        </p:nvSpPr>
        <p:spPr>
          <a:xfrm>
            <a:off x="5135306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body" idx="7"/>
          </p:nvPr>
        </p:nvSpPr>
        <p:spPr>
          <a:xfrm>
            <a:off x="839870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8"/>
          </p:nvPr>
        </p:nvSpPr>
        <p:spPr>
          <a:xfrm>
            <a:off x="5135306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3"/>
          </p:nvPr>
        </p:nvSpPr>
        <p:spPr>
          <a:xfrm>
            <a:off x="2129550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4"/>
          </p:nvPr>
        </p:nvSpPr>
        <p:spPr>
          <a:xfrm>
            <a:off x="6424975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5"/>
          </p:nvPr>
        </p:nvSpPr>
        <p:spPr>
          <a:xfrm>
            <a:off x="2129550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6"/>
          </p:nvPr>
        </p:nvSpPr>
        <p:spPr>
          <a:xfrm>
            <a:off x="6424975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7"/>
          </p:nvPr>
        </p:nvSpPr>
        <p:spPr>
          <a:xfrm>
            <a:off x="2129550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8"/>
          </p:nvPr>
        </p:nvSpPr>
        <p:spPr>
          <a:xfrm>
            <a:off x="6424975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9"/>
          </p:nvPr>
        </p:nvSpPr>
        <p:spPr>
          <a:xfrm>
            <a:off x="2129550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20"/>
          </p:nvPr>
        </p:nvSpPr>
        <p:spPr>
          <a:xfrm>
            <a:off x="6424975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5">
  <p:cSld name="Text slide 5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 flipH="1">
            <a:off x="64" y="0"/>
            <a:ext cx="4710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3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20" name="Google Shape;220;p3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26" name="Google Shape;226;p3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5646975" y="571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2"/>
          </p:nvPr>
        </p:nvSpPr>
        <p:spPr>
          <a:xfrm>
            <a:off x="5646975" y="2857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3"/>
          </p:nvPr>
        </p:nvSpPr>
        <p:spPr>
          <a:xfrm>
            <a:off x="5646975" y="5143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82" y="1739900"/>
            <a:ext cx="1051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8"/>
          <p:cNvSpPr txBox="1">
            <a:spLocks noGrp="1"/>
          </p:cNvSpPr>
          <p:nvPr>
            <p:ph type="title"/>
          </p:nvPr>
        </p:nvSpPr>
        <p:spPr>
          <a:xfrm>
            <a:off x="415641" y="593367"/>
            <a:ext cx="11361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9" name="Google Shape;1159;p78"/>
          <p:cNvSpPr txBox="1">
            <a:spLocks noGrp="1"/>
          </p:cNvSpPr>
          <p:nvPr>
            <p:ph type="body" idx="1"/>
          </p:nvPr>
        </p:nvSpPr>
        <p:spPr>
          <a:xfrm>
            <a:off x="415641" y="1536633"/>
            <a:ext cx="1136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0" name="Google Shape;1160;p78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"/>
          <p:cNvSpPr>
            <a:spLocks noGrp="1"/>
          </p:cNvSpPr>
          <p:nvPr>
            <p:ph type="body" idx="1"/>
          </p:nvPr>
        </p:nvSpPr>
        <p:spPr>
          <a:xfrm>
            <a:off x="10178868" y="306100"/>
            <a:ext cx="1714500" cy="320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"/>
              <a:t>Lazar Milicevic</a:t>
            </a:r>
            <a:endParaRPr/>
          </a:p>
        </p:txBody>
      </p:sp>
      <p:sp>
        <p:nvSpPr>
          <p:cNvPr id="1167" name="Google Shape;1167;p1"/>
          <p:cNvSpPr txBox="1">
            <a:spLocks noGrp="1"/>
          </p:cNvSpPr>
          <p:nvPr>
            <p:ph type="title"/>
          </p:nvPr>
        </p:nvSpPr>
        <p:spPr>
          <a:xfrm>
            <a:off x="847501" y="191350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100"/>
              <a:t>Customer success </a:t>
            </a:r>
            <a:endParaRPr sz="51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000"/>
              <a:t>Monthly support report</a:t>
            </a:r>
            <a:endParaRPr sz="3700"/>
          </a:p>
        </p:txBody>
      </p:sp>
      <p:pic>
        <p:nvPicPr>
          <p:cNvPr id="1168" name="Google Shape;11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021470" y="1848769"/>
            <a:ext cx="4318649" cy="431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9" name="Google Shape;1169;p1"/>
          <p:cNvGrpSpPr/>
          <p:nvPr/>
        </p:nvGrpSpPr>
        <p:grpSpPr>
          <a:xfrm>
            <a:off x="847493" y="3879413"/>
            <a:ext cx="424068" cy="578319"/>
            <a:chOff x="977900" y="4403724"/>
            <a:chExt cx="424026" cy="578319"/>
          </a:xfrm>
        </p:grpSpPr>
        <p:sp>
          <p:nvSpPr>
            <p:cNvPr id="1170" name="Google Shape;1170;p1"/>
            <p:cNvSpPr/>
            <p:nvPr/>
          </p:nvSpPr>
          <p:spPr>
            <a:xfrm>
              <a:off x="977900" y="4403724"/>
              <a:ext cx="420052" cy="469646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1" name="Google Shape;1171;p1"/>
            <p:cNvSpPr/>
            <p:nvPr/>
          </p:nvSpPr>
          <p:spPr>
            <a:xfrm rot="5400000">
              <a:off x="1239998" y="482011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2" name="Google Shape;1172;p1"/>
          <p:cNvSpPr txBox="1"/>
          <p:nvPr/>
        </p:nvSpPr>
        <p:spPr>
          <a:xfrm>
            <a:off x="1524125" y="4246900"/>
            <a:ext cx="53985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Key metrics, achievements, roadmap &amp; next steps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dirty="0">
                <a:latin typeface="Didact Gothic" panose="020B0604020202020204" charset="0"/>
                <a:ea typeface="Inter"/>
                <a:cs typeface="Inter"/>
                <a:sym typeface="Inter"/>
              </a:rPr>
              <a:t>August </a:t>
            </a: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2025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Trend in topics received compared with previous month</a:t>
            </a:r>
            <a:endParaRPr/>
          </a:p>
        </p:txBody>
      </p:sp>
      <p:sp>
        <p:nvSpPr>
          <p:cNvPr id="1404" name="Google Shape;1404;p9"/>
          <p:cNvSpPr>
            <a:spLocks noGrp="1"/>
          </p:cNvSpPr>
          <p:nvPr>
            <p:ph type="body" idx="3"/>
          </p:nvPr>
        </p:nvSpPr>
        <p:spPr>
          <a:xfrm>
            <a:off x="4888745" y="2612355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SageMaker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Issues</a:t>
            </a:r>
          </a:p>
        </p:txBody>
      </p:sp>
      <p:sp>
        <p:nvSpPr>
          <p:cNvPr id="1405" name="Google Shape;1405;p9"/>
          <p:cNvSpPr>
            <a:spLocks noGrp="1"/>
          </p:cNvSpPr>
          <p:nvPr>
            <p:ph type="body" idx="7"/>
          </p:nvPr>
        </p:nvSpPr>
        <p:spPr>
          <a:xfrm>
            <a:off x="4888745" y="2029700"/>
            <a:ext cx="2845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Other</a:t>
            </a:r>
          </a:p>
        </p:txBody>
      </p:sp>
      <p:sp>
        <p:nvSpPr>
          <p:cNvPr id="1406" name="Google Shape;1406;p9"/>
          <p:cNvSpPr>
            <a:spLocks noGrp="1"/>
          </p:cNvSpPr>
          <p:nvPr>
            <p:ph type="body" idx="31"/>
          </p:nvPr>
        </p:nvSpPr>
        <p:spPr>
          <a:xfrm>
            <a:off x="7855125" y="1435075"/>
            <a:ext cx="12747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July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7" name="Google Shape;1407;p9"/>
          <p:cNvSpPr>
            <a:spLocks noGrp="1"/>
          </p:cNvSpPr>
          <p:nvPr>
            <p:ph type="body" idx="6"/>
          </p:nvPr>
        </p:nvSpPr>
        <p:spPr>
          <a:xfrm>
            <a:off x="4875900" y="3190073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408" name="Google Shape;1408;p9"/>
          <p:cNvSpPr>
            <a:spLocks noGrp="1"/>
          </p:cNvSpPr>
          <p:nvPr>
            <p:ph type="body" idx="7"/>
          </p:nvPr>
        </p:nvSpPr>
        <p:spPr>
          <a:xfrm>
            <a:off x="4872070" y="4400885"/>
            <a:ext cx="2845800" cy="56163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9" name="Google Shape;1409;p9"/>
          <p:cNvSpPr>
            <a:spLocks noGrp="1"/>
          </p:cNvSpPr>
          <p:nvPr>
            <p:ph type="body" idx="6"/>
          </p:nvPr>
        </p:nvSpPr>
        <p:spPr>
          <a:xfrm>
            <a:off x="4872070" y="3733261"/>
            <a:ext cx="2845800" cy="56163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Dataset::Dataset Creation Approval Request</a:t>
            </a:r>
          </a:p>
        </p:txBody>
      </p:sp>
      <p:sp>
        <p:nvSpPr>
          <p:cNvPr id="1410" name="Google Shape;1410;p9"/>
          <p:cNvSpPr>
            <a:spLocks noGrp="1"/>
          </p:cNvSpPr>
          <p:nvPr>
            <p:ph type="body" idx="3"/>
          </p:nvPr>
        </p:nvSpPr>
        <p:spPr>
          <a:xfrm>
            <a:off x="7868083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</a:p>
        </p:txBody>
      </p:sp>
      <p:sp>
        <p:nvSpPr>
          <p:cNvPr id="1411" name="Google Shape;1411;p9"/>
          <p:cNvSpPr>
            <a:spLocks noGrp="1"/>
          </p:cNvSpPr>
          <p:nvPr>
            <p:ph type="body" idx="7"/>
          </p:nvPr>
        </p:nvSpPr>
        <p:spPr>
          <a:xfrm>
            <a:off x="7868083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lang="fr" sz="1200" dirty="0"/>
          </a:p>
        </p:txBody>
      </p:sp>
      <p:sp>
        <p:nvSpPr>
          <p:cNvPr id="1412" name="Google Shape;1412;p9"/>
          <p:cNvSpPr>
            <a:spLocks noGrp="1"/>
          </p:cNvSpPr>
          <p:nvPr>
            <p:ph type="body" idx="6"/>
          </p:nvPr>
        </p:nvSpPr>
        <p:spPr>
          <a:xfrm>
            <a:off x="7862444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</a:p>
        </p:txBody>
      </p:sp>
      <p:sp>
        <p:nvSpPr>
          <p:cNvPr id="1413" name="Google Shape;1413;p9"/>
          <p:cNvSpPr>
            <a:spLocks noGrp="1"/>
          </p:cNvSpPr>
          <p:nvPr>
            <p:ph type="body" idx="7"/>
          </p:nvPr>
        </p:nvSpPr>
        <p:spPr>
          <a:xfrm>
            <a:off x="7860763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1414" name="Google Shape;1414;p9"/>
          <p:cNvSpPr>
            <a:spLocks noGrp="1"/>
          </p:cNvSpPr>
          <p:nvPr>
            <p:ph type="body" idx="6"/>
          </p:nvPr>
        </p:nvSpPr>
        <p:spPr>
          <a:xfrm>
            <a:off x="7855125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1415" name="Google Shape;1415;p9"/>
          <p:cNvSpPr>
            <a:spLocks noGrp="1"/>
          </p:cNvSpPr>
          <p:nvPr>
            <p:ph type="body" idx="31"/>
          </p:nvPr>
        </p:nvSpPr>
        <p:spPr>
          <a:xfrm>
            <a:off x="9265200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August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6" name="Google Shape;1416;p9"/>
          <p:cNvSpPr>
            <a:spLocks noGrp="1"/>
          </p:cNvSpPr>
          <p:nvPr>
            <p:ph type="body" idx="3"/>
          </p:nvPr>
        </p:nvSpPr>
        <p:spPr>
          <a:xfrm>
            <a:off x="9278164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7" name="Google Shape;1417;p9"/>
          <p:cNvSpPr>
            <a:spLocks noGrp="1"/>
          </p:cNvSpPr>
          <p:nvPr>
            <p:ph type="body" idx="7"/>
          </p:nvPr>
        </p:nvSpPr>
        <p:spPr>
          <a:xfrm>
            <a:off x="9278164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dirty="0"/>
          </a:p>
        </p:txBody>
      </p:sp>
      <p:sp>
        <p:nvSpPr>
          <p:cNvPr id="1418" name="Google Shape;1418;p9"/>
          <p:cNvSpPr>
            <a:spLocks noGrp="1"/>
          </p:cNvSpPr>
          <p:nvPr>
            <p:ph type="body" idx="6"/>
          </p:nvPr>
        </p:nvSpPr>
        <p:spPr>
          <a:xfrm>
            <a:off x="9272525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9" name="Google Shape;1419;p9"/>
          <p:cNvSpPr>
            <a:spLocks noGrp="1"/>
          </p:cNvSpPr>
          <p:nvPr>
            <p:ph type="body" idx="7"/>
          </p:nvPr>
        </p:nvSpPr>
        <p:spPr>
          <a:xfrm>
            <a:off x="9270844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0" name="Google Shape;1420;p9"/>
          <p:cNvSpPr>
            <a:spLocks noGrp="1"/>
          </p:cNvSpPr>
          <p:nvPr>
            <p:ph type="body" idx="6"/>
          </p:nvPr>
        </p:nvSpPr>
        <p:spPr>
          <a:xfrm>
            <a:off x="9265206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1" name="Google Shape;1421;p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</p:txBody>
      </p:sp>
      <p:sp>
        <p:nvSpPr>
          <p:cNvPr id="1422" name="Google Shape;1422;p9"/>
          <p:cNvSpPr txBox="1"/>
          <p:nvPr/>
        </p:nvSpPr>
        <p:spPr>
          <a:xfrm>
            <a:off x="207450" y="1867200"/>
            <a:ext cx="4410300" cy="388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August ticket trends showed a mixed dynamic across technical topics, with notable shifts in support demand compared to July.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SageMaker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-related issues remained stable, while onboarding and dataset-related requests declined.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i="0" u="none" strike="noStrike" cap="none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“Other” requests dropped by -66.67%, indicating fewer ad-hoc and internal tool support cases.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i="0" u="none" strike="noStrike" cap="none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SageMaker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Issues grew by +12.5%, confirming ongoing demand for troubleshooting and environment setup.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i="0" u="none" strike="noStrike" cap="none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New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Abstra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Project requests decreased by -83.33%, reflecting lower onboarding activity compared to July.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i="0" u="none" strike="noStrike" cap="none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Dataset Creation Approval requests declined by -50%, pointing to a temporary slowdown in data onboarding flows.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i="0" u="none" strike="noStrike" cap="none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CodeArtifact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CI access requests fell by -100%, showing no developer pipeline requests this cycle.</a:t>
            </a:r>
          </a:p>
        </p:txBody>
      </p:sp>
      <p:grpSp>
        <p:nvGrpSpPr>
          <p:cNvPr id="1423" name="Google Shape;1423;p9"/>
          <p:cNvGrpSpPr/>
          <p:nvPr/>
        </p:nvGrpSpPr>
        <p:grpSpPr>
          <a:xfrm>
            <a:off x="357668" y="1358278"/>
            <a:ext cx="330226" cy="274936"/>
            <a:chOff x="5516145" y="1880536"/>
            <a:chExt cx="579854" cy="482767"/>
          </a:xfrm>
        </p:grpSpPr>
        <p:sp>
          <p:nvSpPr>
            <p:cNvPr id="1424" name="Google Shape;1424;p9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25" name="Google Shape;1425;p9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26" name="Google Shape;1426;p9"/>
          <p:cNvSpPr txBox="1"/>
          <p:nvPr/>
        </p:nvSpPr>
        <p:spPr>
          <a:xfrm>
            <a:off x="823270" y="1462363"/>
            <a:ext cx="4048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Highest changes in number of tickets received per topic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7" name="Google Shape;1427;p9"/>
          <p:cNvSpPr>
            <a:spLocks noGrp="1"/>
          </p:cNvSpPr>
          <p:nvPr>
            <p:ph type="body" idx="31"/>
          </p:nvPr>
        </p:nvSpPr>
        <p:spPr>
          <a:xfrm>
            <a:off x="10688275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8" name="Google Shape;1428;p9"/>
          <p:cNvSpPr>
            <a:spLocks noGrp="1"/>
          </p:cNvSpPr>
          <p:nvPr>
            <p:ph type="body" idx="3"/>
          </p:nvPr>
        </p:nvSpPr>
        <p:spPr>
          <a:xfrm>
            <a:off x="10701239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+12.5%</a:t>
            </a:r>
            <a:endParaRPr sz="12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9" name="Google Shape;1429;p9"/>
          <p:cNvSpPr>
            <a:spLocks noGrp="1"/>
          </p:cNvSpPr>
          <p:nvPr>
            <p:ph type="body" idx="7"/>
          </p:nvPr>
        </p:nvSpPr>
        <p:spPr>
          <a:xfrm>
            <a:off x="10701239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-66.67%</a:t>
            </a:r>
          </a:p>
        </p:txBody>
      </p:sp>
      <p:sp>
        <p:nvSpPr>
          <p:cNvPr id="1430" name="Google Shape;1430;p9"/>
          <p:cNvSpPr>
            <a:spLocks noGrp="1"/>
          </p:cNvSpPr>
          <p:nvPr>
            <p:ph type="body" idx="6"/>
          </p:nvPr>
        </p:nvSpPr>
        <p:spPr>
          <a:xfrm>
            <a:off x="10695600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-83.33%</a:t>
            </a:r>
          </a:p>
        </p:txBody>
      </p:sp>
      <p:sp>
        <p:nvSpPr>
          <p:cNvPr id="1431" name="Google Shape;1431;p9"/>
          <p:cNvSpPr>
            <a:spLocks noGrp="1"/>
          </p:cNvSpPr>
          <p:nvPr>
            <p:ph type="body" idx="7"/>
          </p:nvPr>
        </p:nvSpPr>
        <p:spPr>
          <a:xfrm>
            <a:off x="10693919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-100.0%</a:t>
            </a:r>
          </a:p>
        </p:txBody>
      </p:sp>
      <p:sp>
        <p:nvSpPr>
          <p:cNvPr id="1432" name="Google Shape;1432;p9"/>
          <p:cNvSpPr>
            <a:spLocks noGrp="1"/>
          </p:cNvSpPr>
          <p:nvPr>
            <p:ph type="body" idx="6"/>
          </p:nvPr>
        </p:nvSpPr>
        <p:spPr>
          <a:xfrm>
            <a:off x="10688281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-50.00%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0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Tickets per squad</a:t>
            </a:r>
            <a:endParaRPr/>
          </a:p>
        </p:txBody>
      </p:sp>
      <p:sp>
        <p:nvSpPr>
          <p:cNvPr id="1439" name="Google Shape;1439;p10"/>
          <p:cNvSpPr txBox="1"/>
          <p:nvPr/>
        </p:nvSpPr>
        <p:spPr>
          <a:xfrm>
            <a:off x="529912" y="1728589"/>
            <a:ext cx="4176300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Owkin K Support processed 22 tickets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remaining the most active squad and managing the majority of daily operational and signup-related requests.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Research Platform squad handled 41 tickets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maintaining a strong involvement in experimentation workflows and advanced tooling support.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L1 Support processed 15 tickets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continuing to play a pivotal role in triaging and onboarding new users, ensuring consistent first-line coverage.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Infrastructure Platform handled 13 tickets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supporting internal configurations and AWS access tasks, showing steady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Data Infrastructure handled 9 tickets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and Data Content 8 tickets, covering specialized needs in onboarding and pipeline configurations.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Biopharma Product squad processed 2 tickets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while </a:t>
            </a:r>
            <a:r>
              <a:rPr lang="en-US" sz="1100" dirty="0" err="1">
                <a:latin typeface="Didact Gothic" panose="020B0604020202020204" charset="0"/>
                <a:ea typeface="Inter" panose="020B0604020202020204" charset="0"/>
              </a:rPr>
              <a:t>DatOps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handled 1 ticket, reflecting low but targeted activity.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Security and Solution Architecture squads managed 1 ticket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each, confirming their role in essential specialized requests.</a:t>
            </a:r>
          </a:p>
        </p:txBody>
      </p:sp>
      <p:sp>
        <p:nvSpPr>
          <p:cNvPr id="1440" name="Google Shape;1440;p10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441" name="Google Shape;1441;p10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42" name="Google Shape;1442;p10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43" name="Google Shape;1443;p10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44" name="Google Shape;1444;p10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Month-over-Month (MoM) Overview for ticket counts per squad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45" name="Google Shape;1445;p1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706212" y="1728590"/>
            <a:ext cx="6953726" cy="427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1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dirty="0"/>
              <a:t>Help Center article views - August 2025</a:t>
            </a:r>
            <a:endParaRPr dirty="0"/>
          </a:p>
        </p:txBody>
      </p:sp>
      <p:sp>
        <p:nvSpPr>
          <p:cNvPr id="1452" name="Google Shape;1452;p11"/>
          <p:cNvSpPr>
            <a:spLocks noGrp="1"/>
          </p:cNvSpPr>
          <p:nvPr>
            <p:ph type="body" idx="3"/>
          </p:nvPr>
        </p:nvSpPr>
        <p:spPr>
          <a:xfrm>
            <a:off x="694480" y="4106256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Owkin K User Guide: </a:t>
            </a:r>
            <a:r>
              <a:rPr lang="fr-FR" sz="1200" dirty="0" err="1">
                <a:latin typeface="Inter"/>
                <a:ea typeface="Inter"/>
                <a:cs typeface="Inter"/>
                <a:sym typeface="Inter"/>
              </a:rPr>
              <a:t>Available</a:t>
            </a: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 data</a:t>
            </a:r>
          </a:p>
        </p:txBody>
      </p:sp>
      <p:sp>
        <p:nvSpPr>
          <p:cNvPr id="1453" name="Google Shape;1453;p11"/>
          <p:cNvSpPr>
            <a:spLocks noGrp="1"/>
          </p:cNvSpPr>
          <p:nvPr>
            <p:ph type="body" idx="7"/>
          </p:nvPr>
        </p:nvSpPr>
        <p:spPr>
          <a:xfrm>
            <a:off x="694480" y="3523602"/>
            <a:ext cx="36672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Owkin K User Guide: Getting started</a:t>
            </a:r>
          </a:p>
        </p:txBody>
      </p:sp>
      <p:sp>
        <p:nvSpPr>
          <p:cNvPr id="1454" name="Google Shape;1454;p11"/>
          <p:cNvSpPr>
            <a:spLocks noGrp="1"/>
          </p:cNvSpPr>
          <p:nvPr>
            <p:ph type="body" idx="31"/>
          </p:nvPr>
        </p:nvSpPr>
        <p:spPr>
          <a:xfrm>
            <a:off x="694455" y="2892302"/>
            <a:ext cx="3667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Article</a:t>
            </a:r>
            <a:endParaRPr sz="11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5" name="Google Shape;1455;p11"/>
          <p:cNvSpPr>
            <a:spLocks noGrp="1"/>
          </p:cNvSpPr>
          <p:nvPr>
            <p:ph type="body" idx="6"/>
          </p:nvPr>
        </p:nvSpPr>
        <p:spPr>
          <a:xfrm>
            <a:off x="694480" y="4683975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Owkin K User Guide: </a:t>
            </a:r>
            <a:r>
              <a:rPr lang="fr-FR" sz="1200" dirty="0" err="1">
                <a:latin typeface="Inter"/>
                <a:ea typeface="Inter"/>
                <a:cs typeface="Inter"/>
                <a:sym typeface="Inter"/>
              </a:rPr>
              <a:t>Available</a:t>
            </a: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 plots</a:t>
            </a:r>
          </a:p>
        </p:txBody>
      </p:sp>
      <p:sp>
        <p:nvSpPr>
          <p:cNvPr id="1456" name="Google Shape;1456;p11"/>
          <p:cNvSpPr>
            <a:spLocks noGrp="1"/>
          </p:cNvSpPr>
          <p:nvPr>
            <p:ph type="body" idx="7"/>
          </p:nvPr>
        </p:nvSpPr>
        <p:spPr>
          <a:xfrm>
            <a:off x="694480" y="5271563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What is MOSAIC window ?</a:t>
            </a:r>
          </a:p>
        </p:txBody>
      </p:sp>
      <p:sp>
        <p:nvSpPr>
          <p:cNvPr id="1457" name="Google Shape;1457;p11"/>
          <p:cNvSpPr>
            <a:spLocks noGrp="1"/>
          </p:cNvSpPr>
          <p:nvPr>
            <p:ph type="body" idx="3"/>
          </p:nvPr>
        </p:nvSpPr>
        <p:spPr>
          <a:xfrm>
            <a:off x="4525347" y="4121756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</a:p>
        </p:txBody>
      </p:sp>
      <p:sp>
        <p:nvSpPr>
          <p:cNvPr id="1458" name="Google Shape;1458;p11"/>
          <p:cNvSpPr>
            <a:spLocks noGrp="1"/>
          </p:cNvSpPr>
          <p:nvPr>
            <p:ph type="body" idx="7"/>
          </p:nvPr>
        </p:nvSpPr>
        <p:spPr>
          <a:xfrm>
            <a:off x="4527011" y="3541951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100</a:t>
            </a:r>
          </a:p>
        </p:txBody>
      </p:sp>
      <p:sp>
        <p:nvSpPr>
          <p:cNvPr id="1459" name="Google Shape;1459;p11"/>
          <p:cNvSpPr>
            <a:spLocks noGrp="1"/>
          </p:cNvSpPr>
          <p:nvPr>
            <p:ph type="body" idx="6"/>
          </p:nvPr>
        </p:nvSpPr>
        <p:spPr>
          <a:xfrm>
            <a:off x="4523683" y="4696652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</a:p>
        </p:txBody>
      </p:sp>
      <p:sp>
        <p:nvSpPr>
          <p:cNvPr id="1460" name="Google Shape;1460;p11"/>
          <p:cNvSpPr>
            <a:spLocks noGrp="1"/>
          </p:cNvSpPr>
          <p:nvPr>
            <p:ph type="body" idx="7"/>
          </p:nvPr>
        </p:nvSpPr>
        <p:spPr>
          <a:xfrm>
            <a:off x="4522019" y="5275947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sp>
        <p:nvSpPr>
          <p:cNvPr id="1461" name="Google Shape;1461;p11"/>
          <p:cNvSpPr>
            <a:spLocks noGrp="1"/>
          </p:cNvSpPr>
          <p:nvPr>
            <p:ph type="body" idx="31"/>
          </p:nvPr>
        </p:nvSpPr>
        <p:spPr>
          <a:xfrm>
            <a:off x="4528675" y="2892302"/>
            <a:ext cx="802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>
                <a:latin typeface="Inter"/>
                <a:ea typeface="Inter"/>
                <a:cs typeface="Inter"/>
                <a:sym typeface="Inter"/>
              </a:rPr>
              <a:t>Views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2" name="Google Shape;1462;p11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</p:txBody>
      </p:sp>
      <p:grpSp>
        <p:nvGrpSpPr>
          <p:cNvPr id="1463" name="Google Shape;1463;p11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64" name="Google Shape;1464;p11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65" name="Google Shape;1465;p1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66" name="Google Shape;1466;p11"/>
          <p:cNvSpPr txBox="1"/>
          <p:nvPr/>
        </p:nvSpPr>
        <p:spPr>
          <a:xfrm>
            <a:off x="839875" y="1145375"/>
            <a:ext cx="4251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Most viewed help center articles in the month</a:t>
            </a:r>
            <a:endParaRPr sz="1200" b="1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7" name="Google Shape;1467;p11"/>
          <p:cNvSpPr txBox="1"/>
          <p:nvPr/>
        </p:nvSpPr>
        <p:spPr>
          <a:xfrm>
            <a:off x="588850" y="1749450"/>
            <a:ext cx="441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0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Top articles viewed this month:</a:t>
            </a:r>
            <a:endParaRPr sz="1100" b="0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Google Shape;1452;p11">
            <a:extLst>
              <a:ext uri="{FF2B5EF4-FFF2-40B4-BE49-F238E27FC236}">
                <a16:creationId xmlns:a16="http://schemas.microsoft.com/office/drawing/2014/main" id="{442DC8F5-6DDA-4327-8BCD-91EDABF3924D}"/>
              </a:ext>
            </a:extLst>
          </p:cNvPr>
          <p:cNvSpPr txBox="1">
            <a:spLocks/>
          </p:cNvSpPr>
          <p:nvPr/>
        </p:nvSpPr>
        <p:spPr>
          <a:xfrm>
            <a:off x="5781345" y="4106256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Upload data from an external source with AWS CLI</a:t>
            </a:r>
          </a:p>
        </p:txBody>
      </p:sp>
      <p:sp>
        <p:nvSpPr>
          <p:cNvPr id="20" name="Google Shape;1453;p11">
            <a:extLst>
              <a:ext uri="{FF2B5EF4-FFF2-40B4-BE49-F238E27FC236}">
                <a16:creationId xmlns:a16="http://schemas.microsoft.com/office/drawing/2014/main" id="{5D608B47-00E1-4B0B-900B-2A3443BBFD69}"/>
              </a:ext>
            </a:extLst>
          </p:cNvPr>
          <p:cNvSpPr txBox="1">
            <a:spLocks/>
          </p:cNvSpPr>
          <p:nvPr/>
        </p:nvSpPr>
        <p:spPr>
          <a:xfrm>
            <a:off x="5781345" y="3523602"/>
            <a:ext cx="36672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access requests</a:t>
            </a:r>
          </a:p>
          <a:p>
            <a:pPr marL="0" indent="0" algn="r"/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Google Shape;1454;p11">
            <a:extLst>
              <a:ext uri="{FF2B5EF4-FFF2-40B4-BE49-F238E27FC236}">
                <a16:creationId xmlns:a16="http://schemas.microsoft.com/office/drawing/2014/main" id="{A70E5301-70DD-4FA2-8E0C-A1FFC9F681F5}"/>
              </a:ext>
            </a:extLst>
          </p:cNvPr>
          <p:cNvSpPr txBox="1">
            <a:spLocks/>
          </p:cNvSpPr>
          <p:nvPr/>
        </p:nvSpPr>
        <p:spPr>
          <a:xfrm>
            <a:off x="5781320" y="2892302"/>
            <a:ext cx="3667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Article</a:t>
            </a:r>
          </a:p>
        </p:txBody>
      </p:sp>
      <p:sp>
        <p:nvSpPr>
          <p:cNvPr id="22" name="Google Shape;1455;p11">
            <a:extLst>
              <a:ext uri="{FF2B5EF4-FFF2-40B4-BE49-F238E27FC236}">
                <a16:creationId xmlns:a16="http://schemas.microsoft.com/office/drawing/2014/main" id="{2938F74D-E9E5-4FAC-9974-8E1015F671AE}"/>
              </a:ext>
            </a:extLst>
          </p:cNvPr>
          <p:cNvSpPr txBox="1">
            <a:spLocks/>
          </p:cNvSpPr>
          <p:nvPr/>
        </p:nvSpPr>
        <p:spPr>
          <a:xfrm>
            <a:off x="5781345" y="4683975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My workspace is not starting</a:t>
            </a:r>
          </a:p>
        </p:txBody>
      </p:sp>
      <p:sp>
        <p:nvSpPr>
          <p:cNvPr id="23" name="Google Shape;1456;p11">
            <a:extLst>
              <a:ext uri="{FF2B5EF4-FFF2-40B4-BE49-F238E27FC236}">
                <a16:creationId xmlns:a16="http://schemas.microsoft.com/office/drawing/2014/main" id="{3F67E557-9B0E-416A-BEC3-598DD8BF966A}"/>
              </a:ext>
            </a:extLst>
          </p:cNvPr>
          <p:cNvSpPr txBox="1">
            <a:spLocks/>
          </p:cNvSpPr>
          <p:nvPr/>
        </p:nvSpPr>
        <p:spPr>
          <a:xfrm>
            <a:off x="5781345" y="5271563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How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Owkin's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Github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1457;p11">
            <a:extLst>
              <a:ext uri="{FF2B5EF4-FFF2-40B4-BE49-F238E27FC236}">
                <a16:creationId xmlns:a16="http://schemas.microsoft.com/office/drawing/2014/main" id="{6E400EB4-FB0A-4C89-8878-BDD9300BC131}"/>
              </a:ext>
            </a:extLst>
          </p:cNvPr>
          <p:cNvSpPr txBox="1">
            <a:spLocks/>
          </p:cNvSpPr>
          <p:nvPr/>
        </p:nvSpPr>
        <p:spPr>
          <a:xfrm>
            <a:off x="9612212" y="4121756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5" name="Google Shape;1458;p11">
            <a:extLst>
              <a:ext uri="{FF2B5EF4-FFF2-40B4-BE49-F238E27FC236}">
                <a16:creationId xmlns:a16="http://schemas.microsoft.com/office/drawing/2014/main" id="{809003B2-EF28-4B7B-B72F-88AEFE344FBC}"/>
              </a:ext>
            </a:extLst>
          </p:cNvPr>
          <p:cNvSpPr txBox="1">
            <a:spLocks/>
          </p:cNvSpPr>
          <p:nvPr/>
        </p:nvSpPr>
        <p:spPr>
          <a:xfrm>
            <a:off x="9613876" y="3541951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id="26" name="Google Shape;1459;p11">
            <a:extLst>
              <a:ext uri="{FF2B5EF4-FFF2-40B4-BE49-F238E27FC236}">
                <a16:creationId xmlns:a16="http://schemas.microsoft.com/office/drawing/2014/main" id="{51F4A876-6513-4B09-9334-2BC2B5432817}"/>
              </a:ext>
            </a:extLst>
          </p:cNvPr>
          <p:cNvSpPr txBox="1">
            <a:spLocks/>
          </p:cNvSpPr>
          <p:nvPr/>
        </p:nvSpPr>
        <p:spPr>
          <a:xfrm>
            <a:off x="9610548" y="4696652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27" name="Google Shape;1460;p11">
            <a:extLst>
              <a:ext uri="{FF2B5EF4-FFF2-40B4-BE49-F238E27FC236}">
                <a16:creationId xmlns:a16="http://schemas.microsoft.com/office/drawing/2014/main" id="{7EB05478-E3CF-4D6F-844E-8E0C177E322C}"/>
              </a:ext>
            </a:extLst>
          </p:cNvPr>
          <p:cNvSpPr txBox="1">
            <a:spLocks/>
          </p:cNvSpPr>
          <p:nvPr/>
        </p:nvSpPr>
        <p:spPr>
          <a:xfrm>
            <a:off x="9608884" y="5275947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</a:p>
        </p:txBody>
      </p:sp>
      <p:sp>
        <p:nvSpPr>
          <p:cNvPr id="28" name="Google Shape;1461;p11">
            <a:extLst>
              <a:ext uri="{FF2B5EF4-FFF2-40B4-BE49-F238E27FC236}">
                <a16:creationId xmlns:a16="http://schemas.microsoft.com/office/drawing/2014/main" id="{F5018CA7-462E-42A3-A066-28708AA3670B}"/>
              </a:ext>
            </a:extLst>
          </p:cNvPr>
          <p:cNvSpPr txBox="1">
            <a:spLocks/>
          </p:cNvSpPr>
          <p:nvPr/>
        </p:nvSpPr>
        <p:spPr>
          <a:xfrm>
            <a:off x="9615540" y="2892302"/>
            <a:ext cx="802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>
                <a:latin typeface="Inter"/>
                <a:ea typeface="Inter"/>
                <a:cs typeface="Inter"/>
                <a:sym typeface="Inter"/>
              </a:rPr>
              <a:t>Views</a:t>
            </a:r>
            <a:endParaRPr lang="en-US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Google Shape;1454;p11">
            <a:extLst>
              <a:ext uri="{FF2B5EF4-FFF2-40B4-BE49-F238E27FC236}">
                <a16:creationId xmlns:a16="http://schemas.microsoft.com/office/drawing/2014/main" id="{5F813922-C5D5-4277-A121-4F3D8439230C}"/>
              </a:ext>
            </a:extLst>
          </p:cNvPr>
          <p:cNvSpPr txBox="1">
            <a:spLocks/>
          </p:cNvSpPr>
          <p:nvPr/>
        </p:nvSpPr>
        <p:spPr>
          <a:xfrm>
            <a:off x="694455" y="2336294"/>
            <a:ext cx="463642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Owkin K - Brand</a:t>
            </a:r>
          </a:p>
        </p:txBody>
      </p:sp>
      <p:sp>
        <p:nvSpPr>
          <p:cNvPr id="30" name="Google Shape;1454;p11">
            <a:extLst>
              <a:ext uri="{FF2B5EF4-FFF2-40B4-BE49-F238E27FC236}">
                <a16:creationId xmlns:a16="http://schemas.microsoft.com/office/drawing/2014/main" id="{1C2673FB-EF88-4250-BABD-E8A4A471C055}"/>
              </a:ext>
            </a:extLst>
          </p:cNvPr>
          <p:cNvSpPr txBox="1">
            <a:spLocks/>
          </p:cNvSpPr>
          <p:nvPr/>
        </p:nvSpPr>
        <p:spPr>
          <a:xfrm>
            <a:off x="5781320" y="2267758"/>
            <a:ext cx="4629764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 - Brand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2"/>
          <p:cNvSpPr>
            <a:spLocks noGrp="1"/>
          </p:cNvSpPr>
          <p:nvPr>
            <p:ph type="body" idx="1"/>
          </p:nvPr>
        </p:nvSpPr>
        <p:spPr>
          <a:xfrm>
            <a:off x="5550225" y="1311500"/>
            <a:ext cx="5797500" cy="1450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/>
          </a:p>
        </p:txBody>
      </p:sp>
      <p:sp>
        <p:nvSpPr>
          <p:cNvPr id="1474" name="Google Shape;1474;p12"/>
          <p:cNvSpPr txBox="1">
            <a:spLocks noGrp="1"/>
          </p:cNvSpPr>
          <p:nvPr>
            <p:ph type="body" idx="9"/>
          </p:nvPr>
        </p:nvSpPr>
        <p:spPr>
          <a:xfrm>
            <a:off x="7471300" y="21848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dirty="0"/>
              <a:t>For having the least first response time of 0.01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dirty="0"/>
              <a:t> business hours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dirty="0"/>
          </a:p>
        </p:txBody>
      </p:sp>
      <p:sp>
        <p:nvSpPr>
          <p:cNvPr id="1475" name="Google Shape;1475;p1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1476" name="Google Shape;1476;p12"/>
          <p:cNvSpPr txBox="1">
            <a:spLocks noGrp="1"/>
          </p:cNvSpPr>
          <p:nvPr>
            <p:ph type="title"/>
          </p:nvPr>
        </p:nvSpPr>
        <p:spPr>
          <a:xfrm>
            <a:off x="772725" y="1371600"/>
            <a:ext cx="3573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🏆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Superstar of the month!</a:t>
            </a:r>
            <a:endParaRPr/>
          </a:p>
        </p:txBody>
      </p:sp>
      <p:cxnSp>
        <p:nvCxnSpPr>
          <p:cNvPr id="1477" name="Google Shape;1477;p12"/>
          <p:cNvCxnSpPr/>
          <p:nvPr/>
        </p:nvCxnSpPr>
        <p:spPr>
          <a:xfrm>
            <a:off x="7099821" y="14480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78" name="Google Shape;1478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/>
          <a:stretch/>
        </p:blipFill>
        <p:spPr>
          <a:xfrm>
            <a:off x="5867260" y="152789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79" name="Google Shape;1479;p1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fr"/>
              <a:t>Part title</a:t>
            </a:r>
            <a:endParaRPr/>
          </a:p>
        </p:txBody>
      </p:sp>
      <p:sp>
        <p:nvSpPr>
          <p:cNvPr id="1480" name="Google Shape;1480;p12"/>
          <p:cNvSpPr txBox="1">
            <a:spLocks noGrp="1"/>
          </p:cNvSpPr>
          <p:nvPr>
            <p:ph type="subTitle" idx="8"/>
          </p:nvPr>
        </p:nvSpPr>
        <p:spPr>
          <a:xfrm>
            <a:off x="7471312" y="14209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/>
              <a:t>Anis </a:t>
            </a:r>
            <a:r>
              <a:rPr lang="en-US" sz="1900" dirty="0" err="1"/>
              <a:t>Semmar</a:t>
            </a:r>
            <a:endParaRPr lang="en-US" sz="1900" dirty="0"/>
          </a:p>
        </p:txBody>
      </p:sp>
      <p:sp>
        <p:nvSpPr>
          <p:cNvPr id="1481" name="Google Shape;1481;p12"/>
          <p:cNvSpPr>
            <a:spLocks noGrp="1"/>
          </p:cNvSpPr>
          <p:nvPr>
            <p:ph type="body" idx="1"/>
          </p:nvPr>
        </p:nvSpPr>
        <p:spPr>
          <a:xfrm>
            <a:off x="5550225" y="3710600"/>
            <a:ext cx="5797500" cy="1879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dirty="0"/>
          </a:p>
        </p:txBody>
      </p:sp>
      <p:sp>
        <p:nvSpPr>
          <p:cNvPr id="1482" name="Google Shape;1482;p12"/>
          <p:cNvSpPr txBox="1">
            <a:spLocks noGrp="1"/>
          </p:cNvSpPr>
          <p:nvPr>
            <p:ph type="body" idx="9"/>
          </p:nvPr>
        </p:nvSpPr>
        <p:spPr>
          <a:xfrm>
            <a:off x="7471300" y="46762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SzPts val="800"/>
              <a:buNone/>
            </a:pPr>
            <a:r>
              <a:rPr lang="en-US" dirty="0"/>
              <a:t>Handling most number of L2 tickets</a:t>
            </a:r>
          </a:p>
        </p:txBody>
      </p:sp>
      <p:cxnSp>
        <p:nvCxnSpPr>
          <p:cNvPr id="1483" name="Google Shape;1483;p12"/>
          <p:cNvCxnSpPr/>
          <p:nvPr/>
        </p:nvCxnSpPr>
        <p:spPr>
          <a:xfrm>
            <a:off x="7099821" y="39394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84" name="Google Shape;1484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/>
          <a:stretch/>
        </p:blipFill>
        <p:spPr>
          <a:xfrm>
            <a:off x="5867260" y="4019298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85" name="Google Shape;1485;p12"/>
          <p:cNvSpPr txBox="1">
            <a:spLocks noGrp="1"/>
          </p:cNvSpPr>
          <p:nvPr>
            <p:ph type="subTitle" idx="8"/>
          </p:nvPr>
        </p:nvSpPr>
        <p:spPr>
          <a:xfrm>
            <a:off x="7471312" y="39123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/>
              <a:t>Lazar Milicevic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491" name="Google Shape;14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827" y="6077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493" name="Google Shape;1493;p1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494" name="Google Shape;1494;p1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II: Achievements &amp; roadmap </a:t>
            </a:r>
            <a:endParaRPr b="1"/>
          </a:p>
        </p:txBody>
      </p:sp>
      <p:sp>
        <p:nvSpPr>
          <p:cNvPr id="1495" name="Google Shape;1495;p1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496" name="Google Shape;1496;p1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497" name="Google Shape;1497;p1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498" name="Google Shape;1498;p1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499" name="Google Shape;1499;p1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00" name="Google Shape;1500;p1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01" name="Google Shape;1501;p1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4"/>
          <p:cNvSpPr/>
          <p:nvPr/>
        </p:nvSpPr>
        <p:spPr>
          <a:xfrm>
            <a:off x="365370" y="1474949"/>
            <a:ext cx="3918000" cy="910500"/>
          </a:xfrm>
          <a:prstGeom prst="chevron">
            <a:avLst>
              <a:gd name="adj" fmla="val 50000"/>
            </a:avLst>
          </a:prstGeom>
          <a:solidFill>
            <a:srgbClr val="AC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4"/>
          <p:cNvSpPr/>
          <p:nvPr/>
        </p:nvSpPr>
        <p:spPr>
          <a:xfrm>
            <a:off x="4048903" y="1448405"/>
            <a:ext cx="3918000" cy="910500"/>
          </a:xfrm>
          <a:prstGeom prst="chevron">
            <a:avLst>
              <a:gd name="adj" fmla="val 50000"/>
            </a:avLst>
          </a:prstGeom>
          <a:solidFill>
            <a:srgbClr val="7CD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4"/>
          <p:cNvSpPr/>
          <p:nvPr/>
        </p:nvSpPr>
        <p:spPr>
          <a:xfrm>
            <a:off x="7883719" y="1474949"/>
            <a:ext cx="3918000" cy="9105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4"/>
          <p:cNvSpPr>
            <a:spLocks noGrp="1"/>
          </p:cNvSpPr>
          <p:nvPr>
            <p:ph type="body" idx="2"/>
          </p:nvPr>
        </p:nvSpPr>
        <p:spPr>
          <a:xfrm>
            <a:off x="5046638" y="1715886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dirty="0"/>
              <a:t>August</a:t>
            </a:r>
          </a:p>
        </p:txBody>
      </p:sp>
      <p:sp>
        <p:nvSpPr>
          <p:cNvPr id="1513" name="Google Shape;1513;p14"/>
          <p:cNvSpPr>
            <a:spLocks noGrp="1"/>
          </p:cNvSpPr>
          <p:nvPr>
            <p:ph type="body" idx="3"/>
          </p:nvPr>
        </p:nvSpPr>
        <p:spPr>
          <a:xfrm>
            <a:off x="1285841" y="1715827"/>
            <a:ext cx="22719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fr" dirty="0"/>
              <a:t>July</a:t>
            </a:r>
            <a:endParaRPr lang="en-US" dirty="0"/>
          </a:p>
        </p:txBody>
      </p:sp>
      <p:sp>
        <p:nvSpPr>
          <p:cNvPr id="1514" name="Google Shape;1514;p14"/>
          <p:cNvSpPr>
            <a:spLocks noGrp="1"/>
          </p:cNvSpPr>
          <p:nvPr>
            <p:ph type="body" idx="2"/>
          </p:nvPr>
        </p:nvSpPr>
        <p:spPr>
          <a:xfrm>
            <a:off x="8763278" y="1715886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" dirty="0"/>
              <a:t>September</a:t>
            </a:r>
            <a:endParaRPr dirty="0"/>
          </a:p>
        </p:txBody>
      </p:sp>
      <p:sp>
        <p:nvSpPr>
          <p:cNvPr id="1515" name="Google Shape;1515;p1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</a:pPr>
            <a:r>
              <a:rPr lang="fr"/>
              <a:t>Customer success roadmap timeline</a:t>
            </a:r>
            <a:endParaRPr/>
          </a:p>
        </p:txBody>
      </p:sp>
      <p:sp>
        <p:nvSpPr>
          <p:cNvPr id="1516" name="Google Shape;1516;p14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Main topics we aim to achieve through Q2/Q3 -25. </a:t>
            </a:r>
            <a:endParaRPr dirty="0"/>
          </a:p>
        </p:txBody>
      </p:sp>
      <p:grpSp>
        <p:nvGrpSpPr>
          <p:cNvPr id="1517" name="Google Shape;1517;p1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518" name="Google Shape;1518;p1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9" name="Google Shape;1519;p1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20" name="Google Shape;1520;p14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cxnSp>
        <p:nvCxnSpPr>
          <p:cNvPr id="1524" name="Google Shape;1524;p14"/>
          <p:cNvCxnSpPr>
            <a:cxnSpLocks/>
          </p:cNvCxnSpPr>
          <p:nvPr/>
        </p:nvCxnSpPr>
        <p:spPr>
          <a:xfrm flipV="1">
            <a:off x="465655" y="2409360"/>
            <a:ext cx="0" cy="4616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26" name="Google Shape;1526;p14"/>
          <p:cNvCxnSpPr>
            <a:cxnSpLocks/>
          </p:cNvCxnSpPr>
          <p:nvPr/>
        </p:nvCxnSpPr>
        <p:spPr>
          <a:xfrm flipV="1">
            <a:off x="1656543" y="2395275"/>
            <a:ext cx="0" cy="508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31" name="Google Shape;1531;p14"/>
          <p:cNvSpPr txBox="1"/>
          <p:nvPr/>
        </p:nvSpPr>
        <p:spPr>
          <a:xfrm>
            <a:off x="130903" y="4764722"/>
            <a:ext cx="793913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400" b="1" dirty="0">
                <a:latin typeface="Didact Gothic" panose="020B0604020202020204" charset="0"/>
              </a:rPr>
              <a:t>August Highlights:</a:t>
            </a:r>
          </a:p>
          <a:p>
            <a:endParaRPr lang="en-US" sz="1400" b="1" dirty="0">
              <a:latin typeface="Didact Gothic" panose="020B0604020202020204" charset="0"/>
            </a:endParaRPr>
          </a:p>
          <a:p>
            <a:pPr marL="228600" lvl="1" indent="-228600">
              <a:buFont typeface="+mj-lt"/>
              <a:buAutoNum type="arabicPeriod"/>
            </a:pPr>
            <a:r>
              <a:rPr lang="en-US" sz="1200" dirty="0">
                <a:latin typeface="Didact Gothic" panose="020B0604020202020204" charset="0"/>
              </a:rPr>
              <a:t>Completed </a:t>
            </a:r>
            <a:r>
              <a:rPr lang="en-US" sz="1200" dirty="0" err="1">
                <a:latin typeface="Didact Gothic" panose="020B0604020202020204" charset="0"/>
              </a:rPr>
              <a:t>FullStory</a:t>
            </a:r>
            <a:r>
              <a:rPr lang="en-US" sz="1200" dirty="0">
                <a:latin typeface="Didact Gothic" panose="020B0604020202020204" charset="0"/>
              </a:rPr>
              <a:t> export, transformation script, and first successful </a:t>
            </a:r>
            <a:r>
              <a:rPr lang="en-US" sz="1200" dirty="0" err="1">
                <a:latin typeface="Didact Gothic" panose="020B0604020202020204" charset="0"/>
              </a:rPr>
              <a:t>PostHog</a:t>
            </a:r>
            <a:r>
              <a:rPr lang="en-US" sz="1200" dirty="0">
                <a:latin typeface="Didact Gothic" panose="020B0604020202020204" charset="0"/>
              </a:rPr>
              <a:t> test import via S3.</a:t>
            </a:r>
          </a:p>
          <a:p>
            <a:pPr marL="228600" lvl="1" indent="-228600">
              <a:buFont typeface="+mj-lt"/>
              <a:buAutoNum type="arabicPeriod"/>
            </a:pPr>
            <a:r>
              <a:rPr lang="en-US" sz="1200" dirty="0">
                <a:latin typeface="Didact Gothic" panose="020B0604020202020204" charset="0"/>
              </a:rPr>
              <a:t>Segmented K-Pro vs K-Navigator users in </a:t>
            </a:r>
            <a:r>
              <a:rPr lang="en-US" sz="1200" dirty="0" err="1">
                <a:latin typeface="Didact Gothic" panose="020B0604020202020204" charset="0"/>
              </a:rPr>
              <a:t>PostHog</a:t>
            </a:r>
            <a:r>
              <a:rPr lang="en-US" sz="1200" dirty="0">
                <a:latin typeface="Didact Gothic" panose="020B0604020202020204" charset="0"/>
              </a:rPr>
              <a:t> and drafted tier-specific dashboards.</a:t>
            </a:r>
          </a:p>
          <a:p>
            <a:pPr marL="228600" lvl="1" indent="-228600">
              <a:buFont typeface="+mj-lt"/>
              <a:buAutoNum type="arabicPeriod"/>
            </a:pPr>
            <a:r>
              <a:rPr lang="en-US" sz="1200" dirty="0">
                <a:latin typeface="Didact Gothic" panose="020B0604020202020204" charset="0"/>
              </a:rPr>
              <a:t>Automated Zendesk–Slack notifications and advanced ticket routing to reduce manual workload.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Laying the foundation for September: production Cognito backfill, tier-segmented KPIs, and scalable automation.</a:t>
            </a:r>
          </a:p>
        </p:txBody>
      </p:sp>
      <p:cxnSp>
        <p:nvCxnSpPr>
          <p:cNvPr id="38" name="Google Shape;1526;p14">
            <a:extLst>
              <a:ext uri="{FF2B5EF4-FFF2-40B4-BE49-F238E27FC236}">
                <a16:creationId xmlns:a16="http://schemas.microsoft.com/office/drawing/2014/main" id="{89A6DADC-5F77-437D-AABA-8F9E509BBD69}"/>
              </a:ext>
            </a:extLst>
          </p:cNvPr>
          <p:cNvCxnSpPr>
            <a:cxnSpLocks/>
          </p:cNvCxnSpPr>
          <p:nvPr/>
        </p:nvCxnSpPr>
        <p:spPr>
          <a:xfrm flipV="1">
            <a:off x="2786497" y="2420499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8" name="Google Shape;1526;p14">
            <a:extLst>
              <a:ext uri="{FF2B5EF4-FFF2-40B4-BE49-F238E27FC236}">
                <a16:creationId xmlns:a16="http://schemas.microsoft.com/office/drawing/2014/main" id="{D1915BD8-1C86-4FB5-9B91-C0A87F635D23}"/>
              </a:ext>
            </a:extLst>
          </p:cNvPr>
          <p:cNvCxnSpPr>
            <a:cxnSpLocks/>
          </p:cNvCxnSpPr>
          <p:nvPr/>
        </p:nvCxnSpPr>
        <p:spPr>
          <a:xfrm flipV="1">
            <a:off x="4324632" y="2345260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53" name="Google Shape;1526;p14">
            <a:extLst>
              <a:ext uri="{FF2B5EF4-FFF2-40B4-BE49-F238E27FC236}">
                <a16:creationId xmlns:a16="http://schemas.microsoft.com/office/drawing/2014/main" id="{380A8654-F475-4414-88D8-2F15796435F6}"/>
              </a:ext>
            </a:extLst>
          </p:cNvPr>
          <p:cNvCxnSpPr>
            <a:cxnSpLocks/>
          </p:cNvCxnSpPr>
          <p:nvPr/>
        </p:nvCxnSpPr>
        <p:spPr>
          <a:xfrm flipV="1">
            <a:off x="5503223" y="2330894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9" name="Google Shape;1526;p14">
            <a:extLst>
              <a:ext uri="{FF2B5EF4-FFF2-40B4-BE49-F238E27FC236}">
                <a16:creationId xmlns:a16="http://schemas.microsoft.com/office/drawing/2014/main" id="{AF06229A-4815-4804-8B54-E00FAF1E37D4}"/>
              </a:ext>
            </a:extLst>
          </p:cNvPr>
          <p:cNvCxnSpPr>
            <a:cxnSpLocks/>
          </p:cNvCxnSpPr>
          <p:nvPr/>
        </p:nvCxnSpPr>
        <p:spPr>
          <a:xfrm flipV="1">
            <a:off x="6637235" y="2330894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9" name="Google Shape;1525;p14">
            <a:extLst>
              <a:ext uri="{FF2B5EF4-FFF2-40B4-BE49-F238E27FC236}">
                <a16:creationId xmlns:a16="http://schemas.microsoft.com/office/drawing/2014/main" id="{1504B9F1-BB05-4A19-8BC2-9D7238FBBAF8}"/>
              </a:ext>
            </a:extLst>
          </p:cNvPr>
          <p:cNvSpPr txBox="1">
            <a:spLocks/>
          </p:cNvSpPr>
          <p:nvPr/>
        </p:nvSpPr>
        <p:spPr>
          <a:xfrm>
            <a:off x="79337" y="3134278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Maintain &lt;20 min first response time for all K-Navigator tickets with continued L1/L2 triage efficiency.</a:t>
            </a:r>
          </a:p>
        </p:txBody>
      </p:sp>
      <p:cxnSp>
        <p:nvCxnSpPr>
          <p:cNvPr id="63" name="Google Shape;1526;p14">
            <a:extLst>
              <a:ext uri="{FF2B5EF4-FFF2-40B4-BE49-F238E27FC236}">
                <a16:creationId xmlns:a16="http://schemas.microsoft.com/office/drawing/2014/main" id="{84C0BD3A-210B-465F-AE13-7F6B9B58BE94}"/>
              </a:ext>
            </a:extLst>
          </p:cNvPr>
          <p:cNvCxnSpPr>
            <a:cxnSpLocks/>
          </p:cNvCxnSpPr>
          <p:nvPr/>
        </p:nvCxnSpPr>
        <p:spPr>
          <a:xfrm flipV="1">
            <a:off x="7466019" y="2358905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5" name="Google Shape;1525;p14">
            <a:extLst>
              <a:ext uri="{FF2B5EF4-FFF2-40B4-BE49-F238E27FC236}">
                <a16:creationId xmlns:a16="http://schemas.microsoft.com/office/drawing/2014/main" id="{54B247A2-7304-49F0-A118-71AD1C84D04F}"/>
              </a:ext>
            </a:extLst>
          </p:cNvPr>
          <p:cNvSpPr txBox="1">
            <a:spLocks/>
          </p:cNvSpPr>
          <p:nvPr/>
        </p:nvSpPr>
        <p:spPr>
          <a:xfrm>
            <a:off x="1070104" y="3054347"/>
            <a:ext cx="1087374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Implement dynamic SLA alerts for K-Navigator tickets to proactively flag delayed responses and improve escalation handling.</a:t>
            </a:r>
          </a:p>
        </p:txBody>
      </p:sp>
      <p:cxnSp>
        <p:nvCxnSpPr>
          <p:cNvPr id="66" name="Google Shape;1526;p14">
            <a:extLst>
              <a:ext uri="{FF2B5EF4-FFF2-40B4-BE49-F238E27FC236}">
                <a16:creationId xmlns:a16="http://schemas.microsoft.com/office/drawing/2014/main" id="{36BEDBC1-8A95-42BC-B77C-243F85C1CCEC}"/>
              </a:ext>
            </a:extLst>
          </p:cNvPr>
          <p:cNvCxnSpPr>
            <a:cxnSpLocks/>
          </p:cNvCxnSpPr>
          <p:nvPr/>
        </p:nvCxnSpPr>
        <p:spPr>
          <a:xfrm flipV="1">
            <a:off x="8846897" y="2385449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7" name="Google Shape;1525;p14">
            <a:extLst>
              <a:ext uri="{FF2B5EF4-FFF2-40B4-BE49-F238E27FC236}">
                <a16:creationId xmlns:a16="http://schemas.microsoft.com/office/drawing/2014/main" id="{87BA5CFF-5EAC-47F5-A47B-6EBFF0C4CF45}"/>
              </a:ext>
            </a:extLst>
          </p:cNvPr>
          <p:cNvSpPr txBox="1">
            <a:spLocks/>
          </p:cNvSpPr>
          <p:nvPr/>
        </p:nvSpPr>
        <p:spPr>
          <a:xfrm>
            <a:off x="2279008" y="3136509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Analyze </a:t>
            </a:r>
            <a:r>
              <a:rPr lang="en-US" sz="1100" dirty="0" err="1">
                <a:latin typeface="Didact Gothic" panose="020B0604020202020204" charset="0"/>
              </a:rPr>
              <a:t>FullStory</a:t>
            </a:r>
            <a:r>
              <a:rPr lang="en-US" sz="1100" dirty="0">
                <a:latin typeface="Didact Gothic" panose="020B0604020202020204" charset="0"/>
              </a:rPr>
              <a:t> and SurveySparrow usage data to identify friction points in onboarding and propose UX/flow improvements.</a:t>
            </a:r>
          </a:p>
        </p:txBody>
      </p:sp>
      <p:sp>
        <p:nvSpPr>
          <p:cNvPr id="68" name="Google Shape;1525;p14">
            <a:extLst>
              <a:ext uri="{FF2B5EF4-FFF2-40B4-BE49-F238E27FC236}">
                <a16:creationId xmlns:a16="http://schemas.microsoft.com/office/drawing/2014/main" id="{33FEDAFB-5E7D-4352-9D63-1A6C6FC4E728}"/>
              </a:ext>
            </a:extLst>
          </p:cNvPr>
          <p:cNvSpPr txBox="1">
            <a:spLocks/>
          </p:cNvSpPr>
          <p:nvPr/>
        </p:nvSpPr>
        <p:spPr>
          <a:xfrm>
            <a:off x="9572158" y="3311073"/>
            <a:ext cx="1010116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Launch tier-segmented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dashboards, track signup funnel, retention (D1/D7), DAU/WAU, and validate KPI widget accuracy.</a:t>
            </a:r>
          </a:p>
        </p:txBody>
      </p:sp>
      <p:cxnSp>
        <p:nvCxnSpPr>
          <p:cNvPr id="69" name="Google Shape;1526;p14">
            <a:extLst>
              <a:ext uri="{FF2B5EF4-FFF2-40B4-BE49-F238E27FC236}">
                <a16:creationId xmlns:a16="http://schemas.microsoft.com/office/drawing/2014/main" id="{4FDE7FEE-42A8-4AA3-A73C-6C98CCAE6238}"/>
              </a:ext>
            </a:extLst>
          </p:cNvPr>
          <p:cNvCxnSpPr>
            <a:cxnSpLocks/>
          </p:cNvCxnSpPr>
          <p:nvPr/>
        </p:nvCxnSpPr>
        <p:spPr>
          <a:xfrm flipV="1">
            <a:off x="10094410" y="2455196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0" name="Google Shape;1526;p14">
            <a:extLst>
              <a:ext uri="{FF2B5EF4-FFF2-40B4-BE49-F238E27FC236}">
                <a16:creationId xmlns:a16="http://schemas.microsoft.com/office/drawing/2014/main" id="{5C59E6E3-0BE8-4006-8954-4DFEB71F0A7B}"/>
              </a:ext>
            </a:extLst>
          </p:cNvPr>
          <p:cNvCxnSpPr>
            <a:cxnSpLocks/>
          </p:cNvCxnSpPr>
          <p:nvPr/>
        </p:nvCxnSpPr>
        <p:spPr>
          <a:xfrm flipV="1">
            <a:off x="11181961" y="2482504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1" name="Google Shape;1525;p14">
            <a:extLst>
              <a:ext uri="{FF2B5EF4-FFF2-40B4-BE49-F238E27FC236}">
                <a16:creationId xmlns:a16="http://schemas.microsoft.com/office/drawing/2014/main" id="{CC1D6E51-22E0-4761-9653-132D1DBA34FD}"/>
              </a:ext>
            </a:extLst>
          </p:cNvPr>
          <p:cNvSpPr txBox="1">
            <a:spLocks/>
          </p:cNvSpPr>
          <p:nvPr/>
        </p:nvSpPr>
        <p:spPr>
          <a:xfrm>
            <a:off x="6169418" y="3132456"/>
            <a:ext cx="1033095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Finalize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dashboard iterations , regroup widgets, optimize KPI labels, and integrate histograms for key metrics.</a:t>
            </a:r>
          </a:p>
        </p:txBody>
      </p:sp>
      <p:sp>
        <p:nvSpPr>
          <p:cNvPr id="42" name="Google Shape;1525;p14">
            <a:extLst>
              <a:ext uri="{FF2B5EF4-FFF2-40B4-BE49-F238E27FC236}">
                <a16:creationId xmlns:a16="http://schemas.microsoft.com/office/drawing/2014/main" id="{5902964C-F4DE-4662-8E7D-7462E4B383F8}"/>
              </a:ext>
            </a:extLst>
          </p:cNvPr>
          <p:cNvSpPr txBox="1">
            <a:spLocks/>
          </p:cNvSpPr>
          <p:nvPr/>
        </p:nvSpPr>
        <p:spPr>
          <a:xfrm>
            <a:off x="5111235" y="3076086"/>
            <a:ext cx="971235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Collaborate with Product team on feedback loops and implement structured feedback collection after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dashboard's launch</a:t>
            </a:r>
          </a:p>
        </p:txBody>
      </p:sp>
      <p:sp>
        <p:nvSpPr>
          <p:cNvPr id="55" name="Google Shape;1525;p14">
            <a:extLst>
              <a:ext uri="{FF2B5EF4-FFF2-40B4-BE49-F238E27FC236}">
                <a16:creationId xmlns:a16="http://schemas.microsoft.com/office/drawing/2014/main" id="{C8CCA88A-D79C-436F-ABF9-3F13EE66AB02}"/>
              </a:ext>
            </a:extLst>
          </p:cNvPr>
          <p:cNvSpPr txBox="1">
            <a:spLocks/>
          </p:cNvSpPr>
          <p:nvPr/>
        </p:nvSpPr>
        <p:spPr>
          <a:xfrm>
            <a:off x="3698552" y="3051152"/>
            <a:ext cx="134808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Prepare handover documentation for automation processes, scripts,  ensuring continuity in Python script maintenance, signup workflows, and triage logic for future team scaling for K-Navigator</a:t>
            </a:r>
          </a:p>
        </p:txBody>
      </p:sp>
      <p:sp>
        <p:nvSpPr>
          <p:cNvPr id="37" name="Google Shape;1525;p14">
            <a:extLst>
              <a:ext uri="{FF2B5EF4-FFF2-40B4-BE49-F238E27FC236}">
                <a16:creationId xmlns:a16="http://schemas.microsoft.com/office/drawing/2014/main" id="{078A2216-4730-4B3D-A406-2520EA3D9EF1}"/>
              </a:ext>
            </a:extLst>
          </p:cNvPr>
          <p:cNvSpPr txBox="1">
            <a:spLocks/>
          </p:cNvSpPr>
          <p:nvPr/>
        </p:nvSpPr>
        <p:spPr>
          <a:xfrm>
            <a:off x="8388126" y="3242694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Complete Cognito backfill to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, align </a:t>
            </a:r>
            <a:r>
              <a:rPr lang="en-US" sz="1100" dirty="0" err="1">
                <a:latin typeface="Didact Gothic" panose="020B0604020202020204" charset="0"/>
              </a:rPr>
              <a:t>distinct_id</a:t>
            </a:r>
            <a:r>
              <a:rPr lang="en-US" sz="1100" dirty="0">
                <a:latin typeface="Didact Gothic" panose="020B0604020202020204" charset="0"/>
              </a:rPr>
              <a:t> mapping, and validate first production import for full user coverage.</a:t>
            </a:r>
          </a:p>
        </p:txBody>
      </p:sp>
      <p:sp>
        <p:nvSpPr>
          <p:cNvPr id="39" name="Google Shape;1525;p14">
            <a:extLst>
              <a:ext uri="{FF2B5EF4-FFF2-40B4-BE49-F238E27FC236}">
                <a16:creationId xmlns:a16="http://schemas.microsoft.com/office/drawing/2014/main" id="{BD44C17E-5D62-4A4F-8DD4-ED325AD1FC04}"/>
              </a:ext>
            </a:extLst>
          </p:cNvPr>
          <p:cNvSpPr txBox="1">
            <a:spLocks/>
          </p:cNvSpPr>
          <p:nvPr/>
        </p:nvSpPr>
        <p:spPr>
          <a:xfrm>
            <a:off x="7277831" y="3284856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Develop an internal triage playbook for new support agents, to standardize L1/L2 responses and reduce ramp-up time.</a:t>
            </a:r>
          </a:p>
        </p:txBody>
      </p:sp>
      <p:sp>
        <p:nvSpPr>
          <p:cNvPr id="40" name="Google Shape;1525;p14">
            <a:extLst>
              <a:ext uri="{FF2B5EF4-FFF2-40B4-BE49-F238E27FC236}">
                <a16:creationId xmlns:a16="http://schemas.microsoft.com/office/drawing/2014/main" id="{51A242A3-CAD0-4947-ADD6-5F300FE43A7E}"/>
              </a:ext>
            </a:extLst>
          </p:cNvPr>
          <p:cNvSpPr txBox="1">
            <a:spLocks/>
          </p:cNvSpPr>
          <p:nvPr/>
        </p:nvSpPr>
        <p:spPr>
          <a:xfrm>
            <a:off x="10756190" y="3311073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Roll out new Zendesk automations and playbook, including </a:t>
            </a:r>
            <a:r>
              <a:rPr lang="en-US" sz="1100" dirty="0" err="1">
                <a:latin typeface="Didact Gothic" panose="020B0604020202020204" charset="0"/>
              </a:rPr>
              <a:t>Pending→Open</a:t>
            </a:r>
            <a:r>
              <a:rPr lang="en-US" sz="1100" dirty="0">
                <a:latin typeface="Didact Gothic" panose="020B0604020202020204" charset="0"/>
              </a:rPr>
              <a:t> trigger, to maintain &lt;30 min FRT at scale.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537" name="Google Shape;15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539" name="Google Shape;1539;p1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540" name="Google Shape;1540;p1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541" name="Google Shape;1541;p1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542" name="Google Shape;1542;p1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III: Roadmap items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 deep dive</a:t>
            </a:r>
            <a:endParaRPr b="1"/>
          </a:p>
        </p:txBody>
      </p:sp>
      <p:sp>
        <p:nvSpPr>
          <p:cNvPr id="1543" name="Google Shape;1543;p1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544" name="Google Shape;1544;p15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545" name="Google Shape;1545;p15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46" name="Google Shape;1546;p15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47" name="Google Shape;1547;p15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6"/>
          <p:cNvSpPr txBox="1">
            <a:spLocks noGrp="1"/>
          </p:cNvSpPr>
          <p:nvPr>
            <p:ph type="body" idx="1"/>
          </p:nvPr>
        </p:nvSpPr>
        <p:spPr>
          <a:xfrm>
            <a:off x="611270" y="2611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556" name="Google Shape;1556;p1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1557" name="Google Shape;1557;p16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sz="4000" dirty="0"/>
              <a:t>Customer success Q3 Roadmap items (RIs)</a:t>
            </a:r>
            <a:endParaRPr sz="4000" dirty="0"/>
          </a:p>
        </p:txBody>
      </p:sp>
      <p:sp>
        <p:nvSpPr>
          <p:cNvPr id="1558" name="Google Shape;1558;p16"/>
          <p:cNvSpPr txBox="1">
            <a:spLocks noGrp="1"/>
          </p:cNvSpPr>
          <p:nvPr>
            <p:ph type="body" idx="3"/>
          </p:nvPr>
        </p:nvSpPr>
        <p:spPr>
          <a:xfrm>
            <a:off x="611270" y="3609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559" name="Google Shape;1559;p16"/>
          <p:cNvSpPr txBox="1">
            <a:spLocks noGrp="1"/>
          </p:cNvSpPr>
          <p:nvPr>
            <p:ph type="body" idx="5"/>
          </p:nvPr>
        </p:nvSpPr>
        <p:spPr>
          <a:xfrm>
            <a:off x="611270" y="4692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03</a:t>
            </a:r>
            <a:endParaRPr/>
          </a:p>
        </p:txBody>
      </p:sp>
      <p:cxnSp>
        <p:nvCxnSpPr>
          <p:cNvPr id="1560" name="Google Shape;1560;p16"/>
          <p:cNvCxnSpPr/>
          <p:nvPr/>
        </p:nvCxnSpPr>
        <p:spPr>
          <a:xfrm>
            <a:off x="611312" y="3465575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1" name="Google Shape;1561;p16"/>
          <p:cNvCxnSpPr/>
          <p:nvPr/>
        </p:nvCxnSpPr>
        <p:spPr>
          <a:xfrm>
            <a:off x="611312" y="4471959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2" name="Google Shape;1562;p16"/>
          <p:cNvSpPr txBox="1">
            <a:spLocks noGrp="1"/>
          </p:cNvSpPr>
          <p:nvPr>
            <p:ph type="body" idx="13"/>
          </p:nvPr>
        </p:nvSpPr>
        <p:spPr>
          <a:xfrm>
            <a:off x="1900950" y="2611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Zendesk – Focal point for all support requests</a:t>
            </a:r>
            <a:endParaRPr dirty="0"/>
          </a:p>
        </p:txBody>
      </p:sp>
      <p:sp>
        <p:nvSpPr>
          <p:cNvPr id="1563" name="Google Shape;1563;p16"/>
          <p:cNvSpPr txBox="1">
            <a:spLocks noGrp="1"/>
          </p:cNvSpPr>
          <p:nvPr>
            <p:ph type="body" idx="15"/>
          </p:nvPr>
        </p:nvSpPr>
        <p:spPr>
          <a:xfrm>
            <a:off x="1900949" y="3609875"/>
            <a:ext cx="7222079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 K - Navigator - </a:t>
            </a:r>
            <a:r>
              <a:rPr lang="en-US" sz="1000" b="1" dirty="0"/>
              <a:t>Launch internal support playbook </a:t>
            </a:r>
            <a:r>
              <a:rPr lang="en-US" sz="1000" dirty="0"/>
              <a:t>for new agents, including L1/L2 triage flows, escalation steps, and ticket classification guidance.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+ Finalize </a:t>
            </a:r>
            <a:r>
              <a:rPr lang="en-US" sz="1000" dirty="0" err="1"/>
              <a:t>PostHog</a:t>
            </a:r>
            <a:r>
              <a:rPr lang="en-US" sz="1000" dirty="0"/>
              <a:t> dashboard setup to support proactive SLA monitoring and UX friction analysis, ensuring data-driven improvements in triage efficiency.</a:t>
            </a:r>
          </a:p>
        </p:txBody>
      </p:sp>
      <p:sp>
        <p:nvSpPr>
          <p:cNvPr id="1564" name="Google Shape;1564;p16"/>
          <p:cNvSpPr txBox="1">
            <a:spLocks noGrp="1"/>
          </p:cNvSpPr>
          <p:nvPr>
            <p:ph type="body" idx="17"/>
          </p:nvPr>
        </p:nvSpPr>
        <p:spPr>
          <a:xfrm>
            <a:off x="1900950" y="4692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Maintain first response time under 20 minutes for both </a:t>
            </a:r>
            <a:r>
              <a:rPr lang="en-US" dirty="0" err="1"/>
              <a:t>Abstra</a:t>
            </a:r>
            <a:r>
              <a:rPr lang="en-US" dirty="0"/>
              <a:t>-related and Owkin K tickets</a:t>
            </a:r>
            <a:endParaRPr dirty="0"/>
          </a:p>
        </p:txBody>
      </p:sp>
      <p:sp>
        <p:nvSpPr>
          <p:cNvPr id="1565" name="Google Shape;1565;p16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1573" name="Google Shape;1573;p1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574" name="Google Shape;1574;p17"/>
          <p:cNvSpPr txBox="1">
            <a:spLocks noGrp="1"/>
          </p:cNvSpPr>
          <p:nvPr>
            <p:ph type="title"/>
          </p:nvPr>
        </p:nvSpPr>
        <p:spPr>
          <a:xfrm>
            <a:off x="281025" y="656122"/>
            <a:ext cx="4198696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/>
              <a:t>RI#1: </a:t>
            </a:r>
            <a:r>
              <a:rPr lang="en-US" sz="2400" dirty="0"/>
              <a:t> Zendesk – Focal point for all support requests</a:t>
            </a:r>
          </a:p>
        </p:txBody>
      </p:sp>
      <p:grpSp>
        <p:nvGrpSpPr>
          <p:cNvPr id="1576" name="Google Shape;1576;p17"/>
          <p:cNvGrpSpPr/>
          <p:nvPr/>
        </p:nvGrpSpPr>
        <p:grpSpPr>
          <a:xfrm>
            <a:off x="365370" y="1106908"/>
            <a:ext cx="330226" cy="274936"/>
            <a:chOff x="5516145" y="1880536"/>
            <a:chExt cx="579854" cy="482767"/>
          </a:xfrm>
        </p:grpSpPr>
        <p:sp>
          <p:nvSpPr>
            <p:cNvPr id="1577" name="Google Shape;1577;p1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78" name="Google Shape;1578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81" name="Google Shape;1581;p17"/>
          <p:cNvSpPr txBox="1">
            <a:spLocks noGrp="1"/>
          </p:cNvSpPr>
          <p:nvPr>
            <p:ph type="body" idx="1"/>
          </p:nvPr>
        </p:nvSpPr>
        <p:spPr>
          <a:xfrm>
            <a:off x="4937851" y="401407"/>
            <a:ext cx="6901924" cy="266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🛠️ RI#1 Zendesk – Establishing a Unified Entry Point for Support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As Owkin continues to scale, it's essential to align support infrastructure with organizational growth. In August , we plan to finalize the consolidation of all incoming support requests into Zendesk as the primary entry point, reducing fragmentation across Slack, email, and ad-hoc channels.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This effort aims to create a single source of truth for all support interactions, enabling faster response times, clearer ownership, and more consistent reporting.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✅ Key Improvements Implemented: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🔧 Ticket Visibility Enhancement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Created a dedicated view for tickets tagged with k-signup-request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Resolved visibility gaps for API-submitted onboarding tickets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🔧 Welcome Message Automation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Implemented branded welcome messages for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Abstra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and Owkin 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Personalized replies direct Owkin K users to the Help Center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Messages are instant but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do not impact FRT SLA, preserving reporting integrity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🌟 Why This Matters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These changes significantly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improve first-touch user experience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reduce confusion, and foster a sense of proactive and structured support, 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especially as ticket volumes increase.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This foundation sets the stage for future expansion and ensures Zendesk can scale with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Owkin's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evolving support needs.</a:t>
            </a:r>
          </a:p>
        </p:txBody>
      </p:sp>
      <p:grpSp>
        <p:nvGrpSpPr>
          <p:cNvPr id="1582" name="Google Shape;1582;p17"/>
          <p:cNvGrpSpPr/>
          <p:nvPr/>
        </p:nvGrpSpPr>
        <p:grpSpPr>
          <a:xfrm>
            <a:off x="4543046" y="200846"/>
            <a:ext cx="260526" cy="281207"/>
            <a:chOff x="5720871" y="1958340"/>
            <a:chExt cx="375128" cy="404963"/>
          </a:xfrm>
        </p:grpSpPr>
        <p:sp>
          <p:nvSpPr>
            <p:cNvPr id="1583" name="Google Shape;1583;p17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4" name="Google Shape;1584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08183B-C9F8-41B9-86A7-61F85801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8" y="1835144"/>
            <a:ext cx="3160679" cy="3799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8"/>
          <p:cNvSpPr txBox="1">
            <a:spLocks noGrp="1"/>
          </p:cNvSpPr>
          <p:nvPr>
            <p:ph type="title"/>
          </p:nvPr>
        </p:nvSpPr>
        <p:spPr>
          <a:xfrm>
            <a:off x="450098" y="677379"/>
            <a:ext cx="3450600" cy="7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/>
              <a:t>RI#2 </a:t>
            </a:r>
            <a:r>
              <a:rPr lang="en-US" sz="2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2400" dirty="0">
                <a:latin typeface="Didact Gothic"/>
                <a:ea typeface="Didact Gothic"/>
                <a:cs typeface="Didact Gothic"/>
                <a:sym typeface="Didact Gothic"/>
              </a:rPr>
              <a:t> Analytics Rollout for Support Operations</a:t>
            </a:r>
            <a:endParaRPr sz="2400" dirty="0"/>
          </a:p>
        </p:txBody>
      </p:sp>
      <p:sp>
        <p:nvSpPr>
          <p:cNvPr id="1591" name="Google Shape;1591;p1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grpSp>
        <p:nvGrpSpPr>
          <p:cNvPr id="1592" name="Google Shape;1592;p18"/>
          <p:cNvGrpSpPr/>
          <p:nvPr/>
        </p:nvGrpSpPr>
        <p:grpSpPr>
          <a:xfrm>
            <a:off x="4842799" y="166743"/>
            <a:ext cx="260526" cy="281207"/>
            <a:chOff x="5720871" y="1958340"/>
            <a:chExt cx="375128" cy="404963"/>
          </a:xfrm>
        </p:grpSpPr>
        <p:sp>
          <p:nvSpPr>
            <p:cNvPr id="1593" name="Google Shape;1593;p18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4" name="Google Shape;1594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95" name="Google Shape;1595;p18"/>
          <p:cNvGrpSpPr/>
          <p:nvPr/>
        </p:nvGrpSpPr>
        <p:grpSpPr>
          <a:xfrm>
            <a:off x="600548" y="1555954"/>
            <a:ext cx="213635" cy="274936"/>
            <a:chOff x="5720871" y="1880536"/>
            <a:chExt cx="375128" cy="482767"/>
          </a:xfrm>
        </p:grpSpPr>
        <p:sp>
          <p:nvSpPr>
            <p:cNvPr id="1596" name="Google Shape;1596;p18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7" name="Google Shape;1597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98" name="Google Shape;1598;p18"/>
          <p:cNvSpPr txBox="1">
            <a:spLocks noGrp="1"/>
          </p:cNvSpPr>
          <p:nvPr>
            <p:ph type="body" idx="1"/>
          </p:nvPr>
        </p:nvSpPr>
        <p:spPr>
          <a:xfrm>
            <a:off x="5233416" y="269604"/>
            <a:ext cx="6385171" cy="220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🚀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RI#2 –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Analytics Rollout for Support Operations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Objective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Implement a unified analytics system via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to provide real-time visibility on triage efficiency, SLA adherence, and user interaction patterns across K-Navigator tickets.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Why it matters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Manual tracking of support metrics limits our ability to proactively detect SLA breaches and onboarding friction points. By migrating core KPIs into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dashboards, we gain instant access to actionable data without relying on fragmented tools like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FullStory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and SurveySparrow.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→ </a:t>
            </a:r>
            <a:r>
              <a:rPr lang="en-US" sz="1400" b="1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 dashboards will centralize key KPIs 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(First Response Time trends, Ticket Conversion Funnels, Rage Clicks).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→ Session analytics and targeted feedback widgets will enable smarter follow-ups 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post-resolution.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→ Automation of SLA breach alerts through dashboard views will support quicker escalations.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Expected Impact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Enhanced SLA tracking with live FRT and resolution time monitoring.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Consolidated reporting and analytics workflows, reducing tool switching.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Better identification of onboarding blockers through UX interaction data.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Improved team alignment via shared dashboard visibility (Product, Support, Engineering).</a:t>
            </a:r>
          </a:p>
        </p:txBody>
      </p:sp>
      <p:sp>
        <p:nvSpPr>
          <p:cNvPr id="1599" name="Google Shape;1599;p18"/>
          <p:cNvSpPr txBox="1">
            <a:spLocks noGrp="1"/>
          </p:cNvSpPr>
          <p:nvPr>
            <p:ph type="subTitle" idx="4"/>
          </p:nvPr>
        </p:nvSpPr>
        <p:spPr>
          <a:xfrm>
            <a:off x="927554" y="1645277"/>
            <a:ext cx="3059100" cy="29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00" name="Google Shape;1600;p1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pic>
        <p:nvPicPr>
          <p:cNvPr id="1601" name="Google Shape;1601;p1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8463" y="2073425"/>
            <a:ext cx="4529729" cy="32974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85905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78" name="Google Shape;11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239878" y="1017800"/>
            <a:ext cx="2651999" cy="2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180" name="Google Shape;1180;p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81" name="Google Shape;1181;p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182" name="Google Shape;1182;p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183" name="Google Shape;1183;p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184" name="Google Shape;1184;p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185" name="Google Shape;1185;p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186" name="Google Shape;1186;p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187" name="Google Shape;1187;p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188" name="Google Shape;1188;p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0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28" name="Google Shape;16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161486" y="10364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20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630" name="Google Shape;1630;p20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31" name="Google Shape;1631;p20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32" name="Google Shape;1632;p20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33" name="Google Shape;1633;p20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34" name="Google Shape;1634;p20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35" name="Google Shape;1635;p20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36" name="Google Shape;1636;p20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37" name="Google Shape;1637;p20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V: Next steps</a:t>
            </a:r>
            <a:endParaRPr b="1"/>
          </a:p>
        </p:txBody>
      </p:sp>
      <p:sp>
        <p:nvSpPr>
          <p:cNvPr id="1638" name="Google Shape;1638;p20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1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Next steps for Customer Success</a:t>
            </a:r>
            <a:endParaRPr/>
          </a:p>
        </p:txBody>
      </p:sp>
      <p:sp>
        <p:nvSpPr>
          <p:cNvPr id="1647" name="Google Shape;1647;p2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sp>
        <p:nvSpPr>
          <p:cNvPr id="1648" name="Google Shape;1648;p21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649" name="Google Shape;1649;p21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1650" name="Google Shape;1650;p21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1" name="Google Shape;165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52" name="Google Shape;1652;p21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Please do not hesitate to reach out to me for any questions.</a:t>
            </a:r>
            <a:endParaRPr/>
          </a:p>
        </p:txBody>
      </p:sp>
      <p:grpSp>
        <p:nvGrpSpPr>
          <p:cNvPr id="1653" name="Google Shape;1653;p21"/>
          <p:cNvGrpSpPr/>
          <p:nvPr/>
        </p:nvGrpSpPr>
        <p:grpSpPr>
          <a:xfrm>
            <a:off x="5217246" y="139045"/>
            <a:ext cx="292562" cy="281207"/>
            <a:chOff x="5720871" y="1958340"/>
            <a:chExt cx="375128" cy="404963"/>
          </a:xfrm>
        </p:grpSpPr>
        <p:sp>
          <p:nvSpPr>
            <p:cNvPr id="1654" name="Google Shape;165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5" name="Google Shape;165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56" name="Google Shape;1656;p21"/>
          <p:cNvCxnSpPr/>
          <p:nvPr/>
        </p:nvCxnSpPr>
        <p:spPr>
          <a:xfrm>
            <a:off x="5291475" y="2118687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7" name="Google Shape;1657;p21"/>
          <p:cNvSpPr txBox="1"/>
          <p:nvPr/>
        </p:nvSpPr>
        <p:spPr>
          <a:xfrm>
            <a:off x="5720102" y="180696"/>
            <a:ext cx="5649639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Deliver excellent customer service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Maintain &lt;30 min first response time for all requests with better triage priorities.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Resolve promptly signup access requests and streamline VPN clarifications for external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Abstra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users.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Continue direct Slack/Zendesk support for real-time troubleshooting and user onboarding assistance.</a:t>
            </a:r>
            <a:endParaRPr lang="en-US" dirty="0">
              <a:latin typeface="Didact Gothic" panose="020B0604020202020204" charset="0"/>
            </a:endParaRPr>
          </a:p>
        </p:txBody>
      </p:sp>
      <p:sp>
        <p:nvSpPr>
          <p:cNvPr id="1658" name="Google Shape;1658;p21"/>
          <p:cNvSpPr txBox="1"/>
          <p:nvPr/>
        </p:nvSpPr>
        <p:spPr>
          <a:xfrm>
            <a:off x="5679674" y="4336492"/>
            <a:ext cx="6442417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Operationalize Insights to Improve Onboarding Experience</a:t>
            </a:r>
          </a:p>
          <a:p>
            <a:br>
              <a:rPr lang="en-US" b="1" dirty="0">
                <a:latin typeface="Didact Gothic" panose="020B0604020202020204" charset="0"/>
              </a:rPr>
            </a:b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Finalize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PostHog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dashboards for proactive SLA monitoring and UX friction tracking (replacing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FullStory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&amp; SurveySparrow).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Use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PostHog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funnels and Rage Click metrics to detect workflow blockers in onboarding processes.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Collaborate with Product to align dashboard insights with UX adjustments and form logic improvements.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Implement targeted feedback collection post-resolution to continuously refine user onboarding experience.</a:t>
            </a:r>
            <a:endParaRPr lang="en-US" dirty="0">
              <a:latin typeface="Didact Gothic" panose="020B0604020202020204" charset="0"/>
            </a:endParaRPr>
          </a:p>
        </p:txBody>
      </p:sp>
      <p:grpSp>
        <p:nvGrpSpPr>
          <p:cNvPr id="1659" name="Google Shape;1659;p21"/>
          <p:cNvGrpSpPr/>
          <p:nvPr/>
        </p:nvGrpSpPr>
        <p:grpSpPr>
          <a:xfrm>
            <a:off x="5291475" y="4067933"/>
            <a:ext cx="215236" cy="367099"/>
            <a:chOff x="5820020" y="1958340"/>
            <a:chExt cx="275979" cy="404963"/>
          </a:xfrm>
        </p:grpSpPr>
        <p:sp>
          <p:nvSpPr>
            <p:cNvPr id="1660" name="Google Shape;1660;p21"/>
            <p:cNvSpPr/>
            <p:nvPr/>
          </p:nvSpPr>
          <p:spPr>
            <a:xfrm>
              <a:off x="5820020" y="1958340"/>
              <a:ext cx="272008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1" name="Google Shape;166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62" name="Google Shape;1662;p21"/>
          <p:cNvCxnSpPr/>
          <p:nvPr/>
        </p:nvCxnSpPr>
        <p:spPr>
          <a:xfrm>
            <a:off x="5291475" y="3869463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63" name="Google Shape;1663;p21"/>
          <p:cNvGrpSpPr/>
          <p:nvPr/>
        </p:nvGrpSpPr>
        <p:grpSpPr>
          <a:xfrm>
            <a:off x="5179209" y="2010080"/>
            <a:ext cx="292562" cy="281207"/>
            <a:chOff x="5720871" y="1958340"/>
            <a:chExt cx="375128" cy="404963"/>
          </a:xfrm>
        </p:grpSpPr>
        <p:sp>
          <p:nvSpPr>
            <p:cNvPr id="1664" name="Google Shape;166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5" name="Google Shape;166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66" name="Google Shape;1666;p21"/>
          <p:cNvSpPr txBox="1"/>
          <p:nvPr/>
        </p:nvSpPr>
        <p:spPr>
          <a:xfrm>
            <a:off x="5720101" y="2099138"/>
            <a:ext cx="5940557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Strengthen Zendesk Operations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Finalize and distribute Internal Support Playbook to standardize L1/L2 handling and triage flows.</a:t>
            </a: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Track impact of auto-closure logic and escalations, ensuring queue reduction and faster agent onboarding.</a:t>
            </a:r>
            <a:endParaRPr lang="en-US" b="1" dirty="0">
              <a:latin typeface="Didact Gothic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72" name="Google Shape;167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2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674" name="Google Shape;1674;p2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75" name="Google Shape;1675;p2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76" name="Google Shape;1676;p2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77" name="Google Shape;1677;p2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78" name="Google Shape;1678;p2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79" name="Google Shape;1679;p2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80" name="Google Shape;1680;p2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81" name="Google Shape;1681;p2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682" name="Google Shape;1682;p2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4"/>
          <p:cNvSpPr txBox="1">
            <a:spLocks noGrp="1"/>
          </p:cNvSpPr>
          <p:nvPr>
            <p:ph type="title" idx="4294967295"/>
          </p:nvPr>
        </p:nvSpPr>
        <p:spPr>
          <a:xfrm>
            <a:off x="5647589" y="2375467"/>
            <a:ext cx="6341100" cy="3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r>
              <a:rPr lang="fr" sz="6000"/>
              <a:t>Thank you!</a:t>
            </a:r>
            <a:endParaRPr sz="4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</p:txBody>
      </p:sp>
      <p:pic>
        <p:nvPicPr>
          <p:cNvPr id="1717" name="Google Shape;17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61915" y="1692575"/>
            <a:ext cx="3844118" cy="384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"/>
          <p:cNvSpPr txBox="1">
            <a:spLocks noGrp="1"/>
          </p:cNvSpPr>
          <p:nvPr>
            <p:ph type="title"/>
          </p:nvPr>
        </p:nvSpPr>
        <p:spPr>
          <a:xfrm>
            <a:off x="537866" y="1474572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Executive Summary</a:t>
            </a:r>
            <a:endParaRPr dirty="0"/>
          </a:p>
        </p:txBody>
      </p:sp>
      <p:sp>
        <p:nvSpPr>
          <p:cNvPr id="1691" name="Google Shape;1691;p2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grpSp>
        <p:nvGrpSpPr>
          <p:cNvPr id="1692" name="Google Shape;1692;p23"/>
          <p:cNvGrpSpPr/>
          <p:nvPr/>
        </p:nvGrpSpPr>
        <p:grpSpPr>
          <a:xfrm>
            <a:off x="5149360" y="2282067"/>
            <a:ext cx="292562" cy="281207"/>
            <a:chOff x="5720871" y="1958340"/>
            <a:chExt cx="375128" cy="404963"/>
          </a:xfrm>
        </p:grpSpPr>
        <p:sp>
          <p:nvSpPr>
            <p:cNvPr id="1693" name="Google Shape;1693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4" name="Google Shape;169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95" name="Google Shape;1695;p23"/>
          <p:cNvSpPr txBox="1">
            <a:spLocks noGrp="1"/>
          </p:cNvSpPr>
          <p:nvPr>
            <p:ph type="body" idx="1"/>
          </p:nvPr>
        </p:nvSpPr>
        <p:spPr>
          <a:xfrm>
            <a:off x="5644953" y="2588209"/>
            <a:ext cx="6485528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latin typeface="Didact Gothic" panose="020B0604020202020204" charset="0"/>
              </a:rPr>
              <a:t>Zendesk &amp; Process Improvements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Didact Gothic" panose="020B0604020202020204" charset="0"/>
            </a:endParaRP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➤ Automated Zendesk → Slack notifications for Data Content group, cutting reaction time and manual overhead.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➤ Initiated new Pending → Open trigger, addressing a critical gap in ticket follow-ups.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➤ Deprecated manual signup approval &amp; legacy Python script, completing full automation of signup flows.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➤ Delivered </a:t>
            </a:r>
            <a:r>
              <a:rPr lang="en-US" sz="1100" dirty="0" err="1">
                <a:latin typeface="Didact Gothic" panose="020B0604020202020204" charset="0"/>
              </a:rPr>
              <a:t>FullStory</a:t>
            </a:r>
            <a:r>
              <a:rPr lang="en-US" sz="1100" dirty="0">
                <a:latin typeface="Didact Gothic" panose="020B0604020202020204" charset="0"/>
              </a:rPr>
              <a:t> →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export, with custom Python transformation script, validated test import, and S3 pipeline setup.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➤ Segmented K-Pro vs K-Navigator users in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by specific tag delivered from the frontend team, preparing tier-specific dashboards with new KPIs.</a:t>
            </a:r>
          </a:p>
        </p:txBody>
      </p:sp>
      <p:sp>
        <p:nvSpPr>
          <p:cNvPr id="1696" name="Google Shape;1696;p23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 dirty="0"/>
          </a:p>
        </p:txBody>
      </p:sp>
      <p:grpSp>
        <p:nvGrpSpPr>
          <p:cNvPr id="1697" name="Google Shape;1697;p23"/>
          <p:cNvGrpSpPr/>
          <p:nvPr/>
        </p:nvGrpSpPr>
        <p:grpSpPr>
          <a:xfrm>
            <a:off x="5145194" y="32244"/>
            <a:ext cx="292562" cy="281207"/>
            <a:chOff x="5720871" y="1958340"/>
            <a:chExt cx="375128" cy="404963"/>
          </a:xfrm>
        </p:grpSpPr>
        <p:sp>
          <p:nvSpPr>
            <p:cNvPr id="1698" name="Google Shape;169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9" name="Google Shape;169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700" name="Google Shape;1700;p23"/>
          <p:cNvCxnSpPr/>
          <p:nvPr/>
        </p:nvCxnSpPr>
        <p:spPr>
          <a:xfrm>
            <a:off x="5400788" y="2310210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1" name="Google Shape;1701;p23"/>
          <p:cNvSpPr txBox="1">
            <a:spLocks noGrp="1"/>
          </p:cNvSpPr>
          <p:nvPr>
            <p:ph type="body" idx="1"/>
          </p:nvPr>
        </p:nvSpPr>
        <p:spPr>
          <a:xfrm>
            <a:off x="5644952" y="466909"/>
            <a:ext cx="6248985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 b="1" dirty="0">
                <a:latin typeface="Didact Gothic" panose="020B0604020202020204" charset="0"/>
              </a:rPr>
              <a:t>Metrics summary: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600" b="1" dirty="0">
              <a:latin typeface="Didact Gothic" panose="020B0604020202020204" charset="0"/>
            </a:endParaRP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➤ </a:t>
            </a:r>
            <a:r>
              <a:rPr lang="en-US" sz="1100" b="1" dirty="0">
                <a:latin typeface="Didact Gothic" panose="020B0604020202020204" charset="0"/>
              </a:rPr>
              <a:t>64 tickets handled in August (+3.2% vs July), </a:t>
            </a:r>
            <a:r>
              <a:rPr lang="en-US" sz="1100" dirty="0">
                <a:latin typeface="Didact Gothic" panose="020B0604020202020204" charset="0"/>
              </a:rPr>
              <a:t>confirming stable workload and consistent triage.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➤ First response time </a:t>
            </a:r>
            <a:r>
              <a:rPr lang="en-US" sz="1100" b="1" dirty="0">
                <a:latin typeface="Didact Gothic" panose="020B0604020202020204" charset="0"/>
              </a:rPr>
              <a:t>averaged 21 minutes (–32%), a clear improvement and far below SLA.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➤ Average resolution time rose to 18.3 </a:t>
            </a:r>
            <a:r>
              <a:rPr lang="en-US" sz="1100" dirty="0" err="1">
                <a:latin typeface="Didact Gothic" panose="020B0604020202020204" charset="0"/>
              </a:rPr>
              <a:t>hrs</a:t>
            </a:r>
            <a:r>
              <a:rPr lang="en-US" sz="1100" dirty="0">
                <a:latin typeface="Didact Gothic" panose="020B0604020202020204" charset="0"/>
              </a:rPr>
              <a:t> (+1308%), impacted by a few complex cases but still resolved within SLA.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➤ </a:t>
            </a:r>
            <a:r>
              <a:rPr lang="en-US" sz="1100" b="1" dirty="0">
                <a:latin typeface="Didact Gothic" panose="020B0604020202020204" charset="0"/>
              </a:rPr>
              <a:t>CSAT at 90% (–4.7%), showing strong user satisfaction </a:t>
            </a:r>
            <a:r>
              <a:rPr lang="en-US" sz="1100" dirty="0">
                <a:latin typeface="Didact Gothic" panose="020B0604020202020204" charset="0"/>
              </a:rPr>
              <a:t>despite increased case complexity.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100" dirty="0">
                <a:latin typeface="Didact Gothic" panose="020B0604020202020204" charset="0"/>
              </a:rPr>
              <a:t>➤ Blocking issues remained low and fully managed within SLA.</a:t>
            </a:r>
          </a:p>
        </p:txBody>
      </p:sp>
      <p:grpSp>
        <p:nvGrpSpPr>
          <p:cNvPr id="1702" name="Google Shape;1702;p23"/>
          <p:cNvGrpSpPr/>
          <p:nvPr/>
        </p:nvGrpSpPr>
        <p:grpSpPr>
          <a:xfrm>
            <a:off x="816004" y="3192369"/>
            <a:ext cx="213635" cy="274936"/>
            <a:chOff x="5720871" y="1880536"/>
            <a:chExt cx="375128" cy="482767"/>
          </a:xfrm>
        </p:grpSpPr>
        <p:sp>
          <p:nvSpPr>
            <p:cNvPr id="1703" name="Google Shape;1703;p23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4" name="Google Shape;170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05" name="Google Shape;1705;p23"/>
          <p:cNvSpPr txBox="1">
            <a:spLocks noGrp="1"/>
          </p:cNvSpPr>
          <p:nvPr>
            <p:ph type="subTitle" idx="4"/>
          </p:nvPr>
        </p:nvSpPr>
        <p:spPr>
          <a:xfrm>
            <a:off x="1081283" y="3290746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TL;DR - </a:t>
            </a:r>
            <a:r>
              <a:rPr lang="en-US" dirty="0"/>
              <a:t>In August, we moved from stabilizing signup flows to </a:t>
            </a:r>
            <a:r>
              <a:rPr lang="en-US" b="1" dirty="0"/>
              <a:t>full automation, advanced analytics, and scalable reporting. </a:t>
            </a:r>
            <a:r>
              <a:rPr lang="en-US" dirty="0"/>
              <a:t>Critical gaps were closed in Zendesk triage, </a:t>
            </a:r>
            <a:r>
              <a:rPr lang="en-US" b="1" dirty="0" err="1"/>
              <a:t>PostHog</a:t>
            </a:r>
            <a:r>
              <a:rPr lang="en-US" b="1" dirty="0"/>
              <a:t> dashboards were operationalized</a:t>
            </a:r>
            <a:r>
              <a:rPr lang="en-US" dirty="0"/>
              <a:t>, and Cognito backfill is now set to make </a:t>
            </a:r>
            <a:r>
              <a:rPr lang="en-US" b="1" dirty="0" err="1"/>
              <a:t>PostHog</a:t>
            </a:r>
            <a:r>
              <a:rPr lang="en-US" b="1" dirty="0"/>
              <a:t> the definitive analytics source going forward.</a:t>
            </a:r>
            <a:endParaRPr b="1" dirty="0"/>
          </a:p>
        </p:txBody>
      </p:sp>
      <p:cxnSp>
        <p:nvCxnSpPr>
          <p:cNvPr id="1706" name="Google Shape;1706;p23"/>
          <p:cNvCxnSpPr/>
          <p:nvPr/>
        </p:nvCxnSpPr>
        <p:spPr>
          <a:xfrm>
            <a:off x="5406198" y="4519684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7" name="Google Shape;1707;p23"/>
          <p:cNvGrpSpPr/>
          <p:nvPr/>
        </p:nvGrpSpPr>
        <p:grpSpPr>
          <a:xfrm>
            <a:off x="5154770" y="4812899"/>
            <a:ext cx="292562" cy="281207"/>
            <a:chOff x="5720871" y="1958340"/>
            <a:chExt cx="375128" cy="404963"/>
          </a:xfrm>
        </p:grpSpPr>
        <p:sp>
          <p:nvSpPr>
            <p:cNvPr id="1708" name="Google Shape;170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9" name="Google Shape;170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10" name="Google Shape;1710;p23"/>
          <p:cNvSpPr txBox="1">
            <a:spLocks noGrp="1"/>
          </p:cNvSpPr>
          <p:nvPr>
            <p:ph type="body" idx="1"/>
          </p:nvPr>
        </p:nvSpPr>
        <p:spPr>
          <a:xfrm>
            <a:off x="5644952" y="4809300"/>
            <a:ext cx="6361697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 b="1" dirty="0">
                <a:latin typeface="Didact Gothic" panose="020B0604020202020204" charset="0"/>
              </a:rPr>
              <a:t>Owkin K</a:t>
            </a:r>
          </a:p>
          <a:p>
            <a:pPr marL="152400" indent="0">
              <a:buNone/>
            </a:pPr>
            <a:r>
              <a:rPr lang="en-US" sz="1100" dirty="0">
                <a:latin typeface="Didact Gothic" panose="020B0604020202020204" charset="0"/>
              </a:rPr>
              <a:t>➤ </a:t>
            </a:r>
            <a:r>
              <a:rPr lang="en-US" sz="1100" b="1" dirty="0">
                <a:latin typeface="Didact Gothic" panose="020B0604020202020204" charset="0"/>
              </a:rPr>
              <a:t>Signup and access fully automated</a:t>
            </a:r>
            <a:r>
              <a:rPr lang="en-US" sz="1100" dirty="0">
                <a:latin typeface="Didact Gothic" panose="020B0604020202020204" charset="0"/>
              </a:rPr>
              <a:t>, ensuring faster onboarding and consistent tracking across Cognito + Zendesk.</a:t>
            </a:r>
          </a:p>
          <a:p>
            <a:pPr marL="152400" indent="0">
              <a:buNone/>
            </a:pPr>
            <a:r>
              <a:rPr lang="en-US" sz="1100" dirty="0">
                <a:latin typeface="Didact Gothic" panose="020B0604020202020204" charset="0"/>
              </a:rPr>
              <a:t>➤ </a:t>
            </a:r>
            <a:r>
              <a:rPr lang="en-US" sz="1100" b="1" dirty="0">
                <a:latin typeface="Didact Gothic" panose="020B0604020202020204" charset="0"/>
              </a:rPr>
              <a:t>Established </a:t>
            </a:r>
            <a:r>
              <a:rPr lang="en-US" sz="1100" b="1" dirty="0" err="1">
                <a:latin typeface="Didact Gothic" panose="020B0604020202020204" charset="0"/>
              </a:rPr>
              <a:t>PostHog</a:t>
            </a:r>
            <a:r>
              <a:rPr lang="en-US" sz="1100" b="1" dirty="0">
                <a:latin typeface="Didact Gothic" panose="020B0604020202020204" charset="0"/>
              </a:rPr>
              <a:t> as the single source of truth, replacing fragmented </a:t>
            </a:r>
            <a:r>
              <a:rPr lang="en-US" sz="1100" b="1" dirty="0" err="1">
                <a:latin typeface="Didact Gothic" panose="020B0604020202020204" charset="0"/>
              </a:rPr>
              <a:t>FullStory</a:t>
            </a:r>
            <a:r>
              <a:rPr lang="en-US" sz="1100" b="1" dirty="0">
                <a:latin typeface="Didact Gothic" panose="020B0604020202020204" charset="0"/>
              </a:rPr>
              <a:t>/SurveySparrow setup.</a:t>
            </a:r>
          </a:p>
          <a:p>
            <a:pPr marL="152400" indent="0">
              <a:buNone/>
            </a:pPr>
            <a:r>
              <a:rPr lang="en-US" sz="1100" dirty="0">
                <a:latin typeface="Didact Gothic" panose="020B0604020202020204" charset="0"/>
              </a:rPr>
              <a:t>➤ </a:t>
            </a:r>
            <a:r>
              <a:rPr lang="en-US" sz="1100" b="1" dirty="0">
                <a:latin typeface="Didact Gothic" panose="020B0604020202020204" charset="0"/>
              </a:rPr>
              <a:t>Laid the foundation for Q3 scaling: production backfill from Cognito</a:t>
            </a:r>
            <a:r>
              <a:rPr lang="en-US" sz="1100" dirty="0">
                <a:latin typeface="Didact Gothic" panose="020B0604020202020204" charset="0"/>
              </a:rPr>
              <a:t>, tier-based KPI dashboards, and advanced SLA automation.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96" name="Google Shape;11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I: Abstra support key metrics</a:t>
            </a:r>
            <a:endParaRPr b="1"/>
          </a:p>
        </p:txBody>
      </p:sp>
      <p:sp>
        <p:nvSpPr>
          <p:cNvPr id="1198" name="Google Shape;1198;p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99" name="Google Shape;1199;p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200" name="Google Shape;1200;p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201" name="Google Shape;1201;p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202" name="Google Shape;1202;p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203" name="Google Shape;1203;p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204" name="Google Shape;1204;p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205" name="Google Shape;1205;p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206" name="Google Shape;1206;p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Abstra at a glance - Fullstory Metrics</a:t>
            </a:r>
            <a:endParaRPr/>
          </a:p>
        </p:txBody>
      </p:sp>
      <p:sp>
        <p:nvSpPr>
          <p:cNvPr id="1215" name="Google Shape;1215;p4"/>
          <p:cNvSpPr>
            <a:spLocks noGrp="1"/>
          </p:cNvSpPr>
          <p:nvPr>
            <p:ph type="body" idx="3"/>
          </p:nvPr>
        </p:nvSpPr>
        <p:spPr>
          <a:xfrm>
            <a:off x="238388" y="3064788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New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6" name="Google Shape;1216;p4"/>
          <p:cNvSpPr>
            <a:spLocks noGrp="1"/>
          </p:cNvSpPr>
          <p:nvPr>
            <p:ph type="body" idx="7"/>
          </p:nvPr>
        </p:nvSpPr>
        <p:spPr>
          <a:xfrm>
            <a:off x="238388" y="2482138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Active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7" name="Google Shape;1217;p4"/>
          <p:cNvSpPr>
            <a:spLocks noGrp="1"/>
          </p:cNvSpPr>
          <p:nvPr>
            <p:ph type="body" idx="31"/>
          </p:nvPr>
        </p:nvSpPr>
        <p:spPr>
          <a:xfrm>
            <a:off x="238400" y="189280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General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8" name="Google Shape;1218;p4"/>
          <p:cNvSpPr>
            <a:spLocks noGrp="1"/>
          </p:cNvSpPr>
          <p:nvPr>
            <p:ph type="body" idx="6"/>
          </p:nvPr>
        </p:nvSpPr>
        <p:spPr>
          <a:xfrm>
            <a:off x="238388" y="3642503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Average session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 per user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9" name="Google Shape;1219;p4"/>
          <p:cNvSpPr>
            <a:spLocks noGrp="1"/>
          </p:cNvSpPr>
          <p:nvPr>
            <p:ph type="body" idx="7"/>
          </p:nvPr>
        </p:nvSpPr>
        <p:spPr>
          <a:xfrm>
            <a:off x="238388" y="4230087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Abstra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Documentation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0" name="Google Shape;1220;p4"/>
          <p:cNvSpPr>
            <a:spLocks noGrp="1"/>
          </p:cNvSpPr>
          <p:nvPr>
            <p:ph type="body" idx="3"/>
          </p:nvPr>
        </p:nvSpPr>
        <p:spPr>
          <a:xfrm>
            <a:off x="1761542" y="3080281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1" name="Google Shape;1221;p4"/>
          <p:cNvSpPr>
            <a:spLocks noGrp="1"/>
          </p:cNvSpPr>
          <p:nvPr>
            <p:ph type="body" idx="7"/>
          </p:nvPr>
        </p:nvSpPr>
        <p:spPr>
          <a:xfrm>
            <a:off x="1762475" y="2500475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124</a:t>
            </a:r>
            <a:endParaRPr lang="en-US"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2" name="Google Shape;1222;p4"/>
          <p:cNvSpPr>
            <a:spLocks noGrp="1"/>
          </p:cNvSpPr>
          <p:nvPr>
            <p:ph type="body" idx="6"/>
          </p:nvPr>
        </p:nvSpPr>
        <p:spPr>
          <a:xfrm>
            <a:off x="1760609" y="3655179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3" name="Google Shape;1223;p4"/>
          <p:cNvSpPr>
            <a:spLocks noGrp="1"/>
          </p:cNvSpPr>
          <p:nvPr>
            <p:ph type="body" idx="7"/>
          </p:nvPr>
        </p:nvSpPr>
        <p:spPr>
          <a:xfrm>
            <a:off x="1759676" y="4234474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4" name="Google Shape;1224;p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</p:txBody>
      </p:sp>
      <p:grpSp>
        <p:nvGrpSpPr>
          <p:cNvPr id="1225" name="Google Shape;1225;p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226" name="Google Shape;1226;p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4"/>
          <p:cNvSpPr txBox="1"/>
          <p:nvPr/>
        </p:nvSpPr>
        <p:spPr>
          <a:xfrm>
            <a:off x="839875" y="1145375"/>
            <a:ext cx="7774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 general overview of numerical metrics and feature adoption compared with previous month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9" name="Google Shape;1229;p4"/>
          <p:cNvSpPr>
            <a:spLocks noGrp="1"/>
          </p:cNvSpPr>
          <p:nvPr>
            <p:ph type="body" idx="3"/>
          </p:nvPr>
        </p:nvSpPr>
        <p:spPr>
          <a:xfrm>
            <a:off x="3462913" y="3081426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latin typeface="Inter"/>
                <a:ea typeface="Inter"/>
                <a:cs typeface="Inter"/>
                <a:sym typeface="Inter"/>
              </a:rPr>
              <a:t>Dataset Views</a:t>
            </a:r>
            <a:endParaRPr sz="1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0" name="Google Shape;1230;p4"/>
          <p:cNvSpPr>
            <a:spLocks noGrp="1"/>
          </p:cNvSpPr>
          <p:nvPr>
            <p:ph type="body" idx="7"/>
          </p:nvPr>
        </p:nvSpPr>
        <p:spPr>
          <a:xfrm>
            <a:off x="3462913" y="249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Dataset Search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1" name="Google Shape;1231;p4"/>
          <p:cNvSpPr>
            <a:spLocks noGrp="1"/>
          </p:cNvSpPr>
          <p:nvPr>
            <p:ph type="body" idx="31"/>
          </p:nvPr>
        </p:nvSpPr>
        <p:spPr>
          <a:xfrm>
            <a:off x="3462925" y="190945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Catalog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2" name="Google Shape;1232;p4"/>
          <p:cNvSpPr>
            <a:spLocks noGrp="1"/>
          </p:cNvSpPr>
          <p:nvPr>
            <p:ph type="body" idx="3"/>
          </p:nvPr>
        </p:nvSpPr>
        <p:spPr>
          <a:xfrm>
            <a:off x="4987525" y="3096921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2634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3" name="Google Shape;1233;p4"/>
          <p:cNvSpPr>
            <a:spLocks noGrp="1"/>
          </p:cNvSpPr>
          <p:nvPr>
            <p:ph type="body" idx="7"/>
          </p:nvPr>
        </p:nvSpPr>
        <p:spPr>
          <a:xfrm>
            <a:off x="4988616" y="2517100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605</a:t>
            </a:r>
          </a:p>
        </p:txBody>
      </p:sp>
      <p:sp>
        <p:nvSpPr>
          <p:cNvPr id="1234" name="Google Shape;1234;p4"/>
          <p:cNvSpPr>
            <a:spLocks noGrp="1"/>
          </p:cNvSpPr>
          <p:nvPr>
            <p:ph type="body" idx="3"/>
          </p:nvPr>
        </p:nvSpPr>
        <p:spPr>
          <a:xfrm>
            <a:off x="6776225" y="3061434"/>
            <a:ext cx="9501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Sessions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5" name="Google Shape;1235;p4"/>
          <p:cNvSpPr>
            <a:spLocks noGrp="1"/>
          </p:cNvSpPr>
          <p:nvPr>
            <p:ph type="body" idx="7"/>
          </p:nvPr>
        </p:nvSpPr>
        <p:spPr>
          <a:xfrm>
            <a:off x="6776225" y="2478785"/>
            <a:ext cx="9501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6" name="Google Shape;1236;p4"/>
          <p:cNvSpPr>
            <a:spLocks noGrp="1"/>
          </p:cNvSpPr>
          <p:nvPr>
            <p:ph type="body" idx="31"/>
          </p:nvPr>
        </p:nvSpPr>
        <p:spPr>
          <a:xfrm>
            <a:off x="6776225" y="1889450"/>
            <a:ext cx="22308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Slide Viewer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7" name="Google Shape;1237;p4"/>
          <p:cNvSpPr>
            <a:spLocks noGrp="1"/>
          </p:cNvSpPr>
          <p:nvPr>
            <p:ph type="body" idx="7"/>
          </p:nvPr>
        </p:nvSpPr>
        <p:spPr>
          <a:xfrm>
            <a:off x="9454775" y="247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Target Directory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8" name="Google Shape;1238;p4"/>
          <p:cNvSpPr>
            <a:spLocks noGrp="1"/>
          </p:cNvSpPr>
          <p:nvPr>
            <p:ph type="body" idx="31"/>
          </p:nvPr>
        </p:nvSpPr>
        <p:spPr>
          <a:xfrm>
            <a:off x="9454775" y="1889450"/>
            <a:ext cx="25569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Other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9" name="Google Shape;1239;p4"/>
          <p:cNvSpPr>
            <a:spLocks noGrp="1"/>
          </p:cNvSpPr>
          <p:nvPr>
            <p:ph type="body" idx="3"/>
          </p:nvPr>
        </p:nvSpPr>
        <p:spPr>
          <a:xfrm>
            <a:off x="2378185" y="3096906"/>
            <a:ext cx="850789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0.0</a:t>
            </a:r>
            <a:r>
              <a:rPr lang="en-US" sz="1600" dirty="0"/>
              <a:t>%</a:t>
            </a:r>
            <a:endParaRPr sz="1200" b="1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0" name="Google Shape;1240;p4"/>
          <p:cNvSpPr>
            <a:spLocks noGrp="1"/>
          </p:cNvSpPr>
          <p:nvPr>
            <p:ph type="body" idx="7"/>
          </p:nvPr>
        </p:nvSpPr>
        <p:spPr>
          <a:xfrm>
            <a:off x="2379404" y="2517100"/>
            <a:ext cx="673296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-35.1%</a:t>
            </a:r>
          </a:p>
        </p:txBody>
      </p:sp>
      <p:sp>
        <p:nvSpPr>
          <p:cNvPr id="1241" name="Google Shape;1241;p4"/>
          <p:cNvSpPr>
            <a:spLocks noGrp="1"/>
          </p:cNvSpPr>
          <p:nvPr>
            <p:ph type="body" idx="6"/>
          </p:nvPr>
        </p:nvSpPr>
        <p:spPr>
          <a:xfrm>
            <a:off x="2376968" y="3671804"/>
            <a:ext cx="749186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-3.3%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2" name="Google Shape;1242;p4"/>
          <p:cNvSpPr>
            <a:spLocks noGrp="1"/>
          </p:cNvSpPr>
          <p:nvPr>
            <p:ph type="body" idx="7"/>
          </p:nvPr>
        </p:nvSpPr>
        <p:spPr>
          <a:xfrm>
            <a:off x="2375750" y="4251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+10%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3" name="Google Shape;1243;p4"/>
          <p:cNvSpPr>
            <a:spLocks noGrp="1"/>
          </p:cNvSpPr>
          <p:nvPr>
            <p:ph type="body" idx="3"/>
          </p:nvPr>
        </p:nvSpPr>
        <p:spPr>
          <a:xfrm>
            <a:off x="7864742" y="3061956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323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"/>
          <p:cNvSpPr>
            <a:spLocks noGrp="1"/>
          </p:cNvSpPr>
          <p:nvPr>
            <p:ph type="body" idx="7"/>
          </p:nvPr>
        </p:nvSpPr>
        <p:spPr>
          <a:xfrm>
            <a:off x="7865675" y="248215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47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5" name="Google Shape;1245;p4"/>
          <p:cNvSpPr>
            <a:spLocks noGrp="1"/>
          </p:cNvSpPr>
          <p:nvPr>
            <p:ph type="body" idx="3"/>
          </p:nvPr>
        </p:nvSpPr>
        <p:spPr>
          <a:xfrm>
            <a:off x="8480826" y="3078578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-23.3%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6" name="Google Shape;1246;p4"/>
          <p:cNvSpPr>
            <a:spLocks noGrp="1"/>
          </p:cNvSpPr>
          <p:nvPr>
            <p:ph type="body" idx="7"/>
          </p:nvPr>
        </p:nvSpPr>
        <p:spPr>
          <a:xfrm>
            <a:off x="8481927" y="2498775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-27.7%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7" name="Google Shape;1247;p4"/>
          <p:cNvSpPr>
            <a:spLocks noGrp="1"/>
          </p:cNvSpPr>
          <p:nvPr>
            <p:ph type="body" idx="7"/>
          </p:nvPr>
        </p:nvSpPr>
        <p:spPr>
          <a:xfrm>
            <a:off x="10884238" y="247150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8" name="Google Shape;1248;p4"/>
          <p:cNvSpPr>
            <a:spLocks noGrp="1"/>
          </p:cNvSpPr>
          <p:nvPr>
            <p:ph type="body" idx="7"/>
          </p:nvPr>
        </p:nvSpPr>
        <p:spPr>
          <a:xfrm>
            <a:off x="11424125" y="2488125"/>
            <a:ext cx="627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-33.3%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9" name="Google Shape;1249;p4"/>
          <p:cNvSpPr>
            <a:spLocks noGrp="1"/>
          </p:cNvSpPr>
          <p:nvPr>
            <p:ph type="body" idx="3"/>
          </p:nvPr>
        </p:nvSpPr>
        <p:spPr>
          <a:xfrm>
            <a:off x="5608150" y="3096900"/>
            <a:ext cx="759094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-31.5%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0" name="Google Shape;1250;p4"/>
          <p:cNvSpPr>
            <a:spLocks noGrp="1"/>
          </p:cNvSpPr>
          <p:nvPr>
            <p:ph type="body" idx="7"/>
          </p:nvPr>
        </p:nvSpPr>
        <p:spPr>
          <a:xfrm>
            <a:off x="5609537" y="2517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-38.6%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"/>
          <p:cNvSpPr txBox="1">
            <a:spLocks noGrp="1"/>
          </p:cNvSpPr>
          <p:nvPr>
            <p:ph type="title"/>
          </p:nvPr>
        </p:nvSpPr>
        <p:spPr>
          <a:xfrm>
            <a:off x="281025" y="455687"/>
            <a:ext cx="3098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dirty="0"/>
              <a:t>Key metrics overview</a:t>
            </a:r>
            <a:endParaRPr dirty="0"/>
          </a:p>
        </p:txBody>
      </p:sp>
      <p:sp>
        <p:nvSpPr>
          <p:cNvPr id="1257" name="Google Shape;1257;p5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266" name="Google Shape;1266;p5"/>
          <p:cNvGrpSpPr/>
          <p:nvPr/>
        </p:nvGrpSpPr>
        <p:grpSpPr>
          <a:xfrm>
            <a:off x="444192" y="752474"/>
            <a:ext cx="330226" cy="274936"/>
            <a:chOff x="5516145" y="1880536"/>
            <a:chExt cx="579854" cy="482767"/>
          </a:xfrm>
        </p:grpSpPr>
        <p:sp>
          <p:nvSpPr>
            <p:cNvPr id="1267" name="Google Shape;1267;p5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8" name="Google Shape;1268;p5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69" name="Google Shape;1269;p5"/>
          <p:cNvSpPr txBox="1"/>
          <p:nvPr/>
        </p:nvSpPr>
        <p:spPr>
          <a:xfrm>
            <a:off x="858763" y="889604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General monthly key metrics</a:t>
            </a:r>
            <a:endParaRPr sz="1200" b="0" i="1" u="none" strike="noStrike" cap="none" dirty="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0" name="Google Shape;1270;p5"/>
          <p:cNvSpPr txBox="1"/>
          <p:nvPr/>
        </p:nvSpPr>
        <p:spPr>
          <a:xfrm>
            <a:off x="189825" y="1329795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1" name="Google Shape;1271;p5"/>
          <p:cNvSpPr txBox="1"/>
          <p:nvPr/>
        </p:nvSpPr>
        <p:spPr>
          <a:xfrm>
            <a:off x="23612" y="1090460"/>
            <a:ext cx="4699332" cy="517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August showed stable ticket volume with a slight increase compared to July. Thanks to improved processes and better routing, first response time was further reduced and remained well below SLA thresholds. 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The average full resolution time increased significantly due to a small number of complex cases that extended the overall average. 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Despite this, all key metrics remained within SLA limits, confirming the consistency and robustness of our support workflows.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📥 64 tickets received – a +3.23% increase vs. July, demonstrating stable system behavior and consistent filtering via improved Zendesk forms.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⚙️ 78.1% solved rate – an improvement of +5.27% compared to July, driven by stronger coordination and optimized team workflows.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⏱️ 21 min average first response time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a -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32.26% decrease from July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remaining far below the 2h SLA target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and highlighting faster agent engagement.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\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🛠️ 18.3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average full resolution time – a +1307.69% increase vs. July, caused by a few complex cases that extended the cycle, while overall SLA compliance was maintained.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🌟 90% CSAT – a slight -4.66% drop compared to July, but still reflecting strong user satisfaction and positive support sentiment.</a:t>
            </a:r>
            <a:endParaRPr lang="en-US" sz="1200" b="1" dirty="0">
              <a:latin typeface="Didact Gothic" panose="020B0604020202020204" charset="0"/>
              <a:ea typeface="Inter" panose="020B0604020202020204" charset="0"/>
            </a:endParaRPr>
          </a:p>
        </p:txBody>
      </p:sp>
      <p:sp>
        <p:nvSpPr>
          <p:cNvPr id="1272" name="Google Shape;1272;p5"/>
          <p:cNvSpPr txBox="1"/>
          <p:nvPr/>
        </p:nvSpPr>
        <p:spPr>
          <a:xfrm>
            <a:off x="7086892" y="2823356"/>
            <a:ext cx="226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8" name="Google Shape;1288;p5"/>
          <p:cNvSpPr>
            <a:spLocks noGrp="1"/>
          </p:cNvSpPr>
          <p:nvPr>
            <p:ph type="body" idx="3"/>
          </p:nvPr>
        </p:nvSpPr>
        <p:spPr>
          <a:xfrm>
            <a:off x="4795562" y="939704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9" name="Google Shape;1289;p5"/>
          <p:cNvSpPr>
            <a:spLocks noGrp="1"/>
          </p:cNvSpPr>
          <p:nvPr>
            <p:ph type="body" idx="21"/>
          </p:nvPr>
        </p:nvSpPr>
        <p:spPr>
          <a:xfrm>
            <a:off x="10000887" y="93970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00B050"/>
                </a:solidFill>
              </a:rPr>
              <a:t>+5.27%</a:t>
            </a:r>
          </a:p>
        </p:txBody>
      </p:sp>
      <p:sp>
        <p:nvSpPr>
          <p:cNvPr id="1290" name="Google Shape;1290;p5"/>
          <p:cNvSpPr>
            <a:spLocks noGrp="1"/>
          </p:cNvSpPr>
          <p:nvPr>
            <p:ph type="body" idx="32"/>
          </p:nvPr>
        </p:nvSpPr>
        <p:spPr>
          <a:xfrm>
            <a:off x="6714299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July</a:t>
            </a:r>
          </a:p>
        </p:txBody>
      </p:sp>
      <p:sp>
        <p:nvSpPr>
          <p:cNvPr id="1291" name="Google Shape;1291;p5"/>
          <p:cNvSpPr>
            <a:spLocks noGrp="1"/>
          </p:cNvSpPr>
          <p:nvPr>
            <p:ph type="body" idx="33"/>
          </p:nvPr>
        </p:nvSpPr>
        <p:spPr>
          <a:xfrm>
            <a:off x="10002582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2" name="Google Shape;1292;p5"/>
          <p:cNvSpPr>
            <a:spLocks noGrp="1"/>
          </p:cNvSpPr>
          <p:nvPr>
            <p:ph type="body" idx="6"/>
          </p:nvPr>
        </p:nvSpPr>
        <p:spPr>
          <a:xfrm>
            <a:off x="4787501" y="1692039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3" name="Google Shape;1293;p5"/>
          <p:cNvSpPr>
            <a:spLocks noGrp="1"/>
          </p:cNvSpPr>
          <p:nvPr>
            <p:ph type="body" idx="7"/>
          </p:nvPr>
        </p:nvSpPr>
        <p:spPr>
          <a:xfrm>
            <a:off x="4787501" y="2070714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4" name="Google Shape;1294;p5"/>
          <p:cNvSpPr>
            <a:spLocks noGrp="1"/>
          </p:cNvSpPr>
          <p:nvPr>
            <p:ph type="body" idx="24"/>
          </p:nvPr>
        </p:nvSpPr>
        <p:spPr>
          <a:xfrm>
            <a:off x="9993647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rgbClr val="00B050"/>
                </a:solidFill>
              </a:rPr>
              <a:t>-32.26%</a:t>
            </a:r>
            <a:endParaRPr sz="1200" dirty="0">
              <a:solidFill>
                <a:srgbClr val="00B050"/>
              </a:solidFill>
            </a:endParaRPr>
          </a:p>
        </p:txBody>
      </p:sp>
      <p:sp>
        <p:nvSpPr>
          <p:cNvPr id="1295" name="Google Shape;1295;p5"/>
          <p:cNvSpPr>
            <a:spLocks noGrp="1"/>
          </p:cNvSpPr>
          <p:nvPr>
            <p:ph type="body" idx="25"/>
          </p:nvPr>
        </p:nvSpPr>
        <p:spPr>
          <a:xfrm>
            <a:off x="9993647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FF0000"/>
                </a:solidFill>
              </a:rPr>
              <a:t>+1307.69%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296" name="Google Shape;1296;p5"/>
          <p:cNvSpPr>
            <a:spLocks noGrp="1"/>
          </p:cNvSpPr>
          <p:nvPr>
            <p:ph type="body" idx="4"/>
          </p:nvPr>
        </p:nvSpPr>
        <p:spPr>
          <a:xfrm>
            <a:off x="4795562" y="1313717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Solved/Received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7" name="Google Shape;1297;p5"/>
          <p:cNvSpPr>
            <a:spLocks noGrp="1"/>
          </p:cNvSpPr>
          <p:nvPr>
            <p:ph type="body" idx="22"/>
          </p:nvPr>
        </p:nvSpPr>
        <p:spPr>
          <a:xfrm>
            <a:off x="10001708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rgbClr val="00B050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+5.27%</a:t>
            </a:r>
            <a:endParaRPr lang="fr" sz="1200" dirty="0">
              <a:solidFill>
                <a:srgbClr val="00B050"/>
              </a:solidFill>
            </a:endParaRPr>
          </a:p>
        </p:txBody>
      </p:sp>
      <p:sp>
        <p:nvSpPr>
          <p:cNvPr id="1298" name="Google Shape;1298;p5"/>
          <p:cNvSpPr>
            <a:spLocks noGrp="1"/>
          </p:cNvSpPr>
          <p:nvPr>
            <p:ph type="body" idx="8"/>
          </p:nvPr>
        </p:nvSpPr>
        <p:spPr>
          <a:xfrm>
            <a:off x="6717518" y="93970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62</a:t>
            </a:r>
          </a:p>
        </p:txBody>
      </p:sp>
      <p:sp>
        <p:nvSpPr>
          <p:cNvPr id="1299" name="Google Shape;1299;p5"/>
          <p:cNvSpPr>
            <a:spLocks noGrp="1"/>
          </p:cNvSpPr>
          <p:nvPr>
            <p:ph type="body" idx="31"/>
          </p:nvPr>
        </p:nvSpPr>
        <p:spPr>
          <a:xfrm>
            <a:off x="8363261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August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0" name="Google Shape;1300;p5"/>
          <p:cNvSpPr>
            <a:spLocks noGrp="1"/>
          </p:cNvSpPr>
          <p:nvPr>
            <p:ph type="body" idx="14"/>
          </p:nvPr>
        </p:nvSpPr>
        <p:spPr>
          <a:xfrm>
            <a:off x="6710278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31 min</a:t>
            </a:r>
          </a:p>
        </p:txBody>
      </p:sp>
      <p:sp>
        <p:nvSpPr>
          <p:cNvPr id="1301" name="Google Shape;1301;p5"/>
          <p:cNvSpPr>
            <a:spLocks noGrp="1"/>
          </p:cNvSpPr>
          <p:nvPr>
            <p:ph type="body" idx="15"/>
          </p:nvPr>
        </p:nvSpPr>
        <p:spPr>
          <a:xfrm>
            <a:off x="6710278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1.3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02" name="Google Shape;1302;p5"/>
          <p:cNvSpPr>
            <a:spLocks noGrp="1"/>
          </p:cNvSpPr>
          <p:nvPr>
            <p:ph type="body" idx="9"/>
          </p:nvPr>
        </p:nvSpPr>
        <p:spPr>
          <a:xfrm>
            <a:off x="6718338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74.19%</a:t>
            </a:r>
          </a:p>
        </p:txBody>
      </p:sp>
      <p:sp>
        <p:nvSpPr>
          <p:cNvPr id="1303" name="Google Shape;1303;p5"/>
          <p:cNvSpPr>
            <a:spLocks noGrp="1"/>
          </p:cNvSpPr>
          <p:nvPr>
            <p:ph type="body" idx="7"/>
          </p:nvPr>
        </p:nvSpPr>
        <p:spPr>
          <a:xfrm>
            <a:off x="4787501" y="2433936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% Satisfied CSAT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4" name="Google Shape;1304;p5"/>
          <p:cNvSpPr>
            <a:spLocks noGrp="1"/>
          </p:cNvSpPr>
          <p:nvPr>
            <p:ph type="body" idx="25"/>
          </p:nvPr>
        </p:nvSpPr>
        <p:spPr>
          <a:xfrm>
            <a:off x="10001708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FF0000"/>
                </a:solidFill>
              </a:rPr>
              <a:t>−4.66%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305" name="Google Shape;1305;p5"/>
          <p:cNvSpPr>
            <a:spLocks noGrp="1"/>
          </p:cNvSpPr>
          <p:nvPr>
            <p:ph type="body" idx="15"/>
          </p:nvPr>
        </p:nvSpPr>
        <p:spPr>
          <a:xfrm>
            <a:off x="6718338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94.4%</a:t>
            </a:r>
          </a:p>
        </p:txBody>
      </p:sp>
      <p:sp>
        <p:nvSpPr>
          <p:cNvPr id="1306" name="Google Shape;1306;p5"/>
          <p:cNvSpPr>
            <a:spLocks noGrp="1"/>
          </p:cNvSpPr>
          <p:nvPr>
            <p:ph type="body" idx="8"/>
          </p:nvPr>
        </p:nvSpPr>
        <p:spPr>
          <a:xfrm>
            <a:off x="8359202" y="935028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64</a:t>
            </a:r>
          </a:p>
        </p:txBody>
      </p:sp>
      <p:sp>
        <p:nvSpPr>
          <p:cNvPr id="1307" name="Google Shape;1307;p5"/>
          <p:cNvSpPr>
            <a:spLocks noGrp="1"/>
          </p:cNvSpPr>
          <p:nvPr>
            <p:ph type="body" idx="14"/>
          </p:nvPr>
        </p:nvSpPr>
        <p:spPr>
          <a:xfrm>
            <a:off x="8359224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21 min</a:t>
            </a:r>
            <a:endParaRPr sz="1200" b="1" dirty="0"/>
          </a:p>
        </p:txBody>
      </p:sp>
      <p:sp>
        <p:nvSpPr>
          <p:cNvPr id="1308" name="Google Shape;1308;p5"/>
          <p:cNvSpPr>
            <a:spLocks noGrp="1"/>
          </p:cNvSpPr>
          <p:nvPr>
            <p:ph type="body" idx="15"/>
          </p:nvPr>
        </p:nvSpPr>
        <p:spPr>
          <a:xfrm>
            <a:off x="8359224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18.3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09" name="Google Shape;1309;p5"/>
          <p:cNvSpPr>
            <a:spLocks noGrp="1"/>
          </p:cNvSpPr>
          <p:nvPr>
            <p:ph type="body" idx="9"/>
          </p:nvPr>
        </p:nvSpPr>
        <p:spPr>
          <a:xfrm>
            <a:off x="8367285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78.1%</a:t>
            </a:r>
          </a:p>
        </p:txBody>
      </p:sp>
      <p:sp>
        <p:nvSpPr>
          <p:cNvPr id="1310" name="Google Shape;1310;p5"/>
          <p:cNvSpPr>
            <a:spLocks noGrp="1"/>
          </p:cNvSpPr>
          <p:nvPr>
            <p:ph type="body" idx="15"/>
          </p:nvPr>
        </p:nvSpPr>
        <p:spPr>
          <a:xfrm>
            <a:off x="8367285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90%</a:t>
            </a:r>
            <a:endParaRPr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89D2C5-323C-48E9-BA22-D9816DF88F93}"/>
              </a:ext>
            </a:extLst>
          </p:cNvPr>
          <p:cNvSpPr txBox="1"/>
          <p:nvPr/>
        </p:nvSpPr>
        <p:spPr>
          <a:xfrm>
            <a:off x="5265280" y="3177356"/>
            <a:ext cx="609879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Didact Gothic" panose="020B0604020202020204" charset="0"/>
              </a:rPr>
              <a:t>Key Observations:</a:t>
            </a:r>
          </a:p>
          <a:p>
            <a:endParaRPr lang="en-US" dirty="0">
              <a:latin typeface="Didact Gothic" panose="020B0604020202020204" charset="0"/>
            </a:endParaRPr>
          </a:p>
          <a:p>
            <a:r>
              <a:rPr lang="en-US" sz="1200" b="1" dirty="0">
                <a:latin typeface="Didact Gothic" panose="020B0604020202020204" charset="0"/>
              </a:rPr>
              <a:t>✔️ Ticket volume remained stable, with only a slight month-over-month increase</a:t>
            </a:r>
            <a:r>
              <a:rPr lang="en-US" sz="1200" dirty="0">
                <a:latin typeface="Didact Gothic" panose="020B0604020202020204" charset="0"/>
              </a:rPr>
              <a:t>, supported by structured Zendesk forms and refined pre-filtering mechanisms that ensured consistent workload across request types.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✔️ </a:t>
            </a:r>
            <a:r>
              <a:rPr lang="en-US" sz="1200" b="1" dirty="0">
                <a:latin typeface="Didact Gothic" panose="020B0604020202020204" charset="0"/>
              </a:rPr>
              <a:t>Average first response time dropped significantly to 21 minutes</a:t>
            </a:r>
            <a:r>
              <a:rPr lang="en-US" sz="1200" dirty="0">
                <a:latin typeface="Didact Gothic" panose="020B0604020202020204" charset="0"/>
              </a:rPr>
              <a:t>, ensuring proactive agent engagement and </a:t>
            </a:r>
            <a:r>
              <a:rPr lang="en-US" sz="1200" b="1" dirty="0">
                <a:latin typeface="Didact Gothic" panose="020B0604020202020204" charset="0"/>
              </a:rPr>
              <a:t>consistent SLA compliance (&lt;2h).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b="1" dirty="0">
                <a:latin typeface="Didact Gothic" panose="020B0604020202020204" charset="0"/>
              </a:rPr>
              <a:t>✔️ Average resolution time increased due to a small number of complex cases</a:t>
            </a:r>
            <a:r>
              <a:rPr lang="en-US" sz="1200" dirty="0">
                <a:latin typeface="Didact Gothic" panose="020B0604020202020204" charset="0"/>
              </a:rPr>
              <a:t>, but overall </a:t>
            </a:r>
            <a:r>
              <a:rPr lang="en-US" sz="1200" b="1" dirty="0">
                <a:latin typeface="Didact Gothic" panose="020B0604020202020204" charset="0"/>
              </a:rPr>
              <a:t>SLA compliance was maintained</a:t>
            </a:r>
            <a:r>
              <a:rPr lang="en-US" sz="1200" dirty="0">
                <a:latin typeface="Didact Gothic" panose="020B0604020202020204" charset="0"/>
              </a:rPr>
              <a:t>, confirming robustness of workflows.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b="1" dirty="0">
                <a:latin typeface="Didact Gothic" panose="020B0604020202020204" charset="0"/>
              </a:rPr>
              <a:t>✔️ User satisfaction (CSAT 90%) remains high</a:t>
            </a:r>
            <a:r>
              <a:rPr lang="en-US" sz="1200" dirty="0">
                <a:latin typeface="Didact Gothic" panose="020B0604020202020204" charset="0"/>
              </a:rPr>
              <a:t>, despite a slight decline vs. July, reflecting positive user sentiment and confidence in support quality.</a:t>
            </a:r>
            <a:endParaRPr lang="en-US" sz="1200" b="1" dirty="0">
              <a:latin typeface="Didact Gothic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6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7109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Monthly Ticket Counts &amp; Average Resolution Times</a:t>
            </a:r>
            <a:endParaRPr/>
          </a:p>
        </p:txBody>
      </p:sp>
      <p:sp>
        <p:nvSpPr>
          <p:cNvPr id="1317" name="Google Shape;1317;p6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18" name="Google Shape;1318;p6"/>
          <p:cNvSpPr>
            <a:spLocks noGrp="1"/>
          </p:cNvSpPr>
          <p:nvPr>
            <p:ph type="body" idx="31"/>
          </p:nvPr>
        </p:nvSpPr>
        <p:spPr>
          <a:xfrm>
            <a:off x="394462" y="149867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latin typeface="Inter"/>
                <a:ea typeface="Inter"/>
                <a:cs typeface="Inter"/>
                <a:sym typeface="Inter"/>
              </a:rPr>
              <a:t>2025</a:t>
            </a:r>
            <a:endParaRPr sz="1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9" name="Google Shape;1319;p6"/>
          <p:cNvSpPr>
            <a:spLocks noGrp="1"/>
          </p:cNvSpPr>
          <p:nvPr>
            <p:ph type="body" idx="32"/>
          </p:nvPr>
        </p:nvSpPr>
        <p:spPr>
          <a:xfrm>
            <a:off x="2351835" y="149867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0" name="Google Shape;1320;p6"/>
          <p:cNvSpPr>
            <a:spLocks noGrp="1"/>
          </p:cNvSpPr>
          <p:nvPr>
            <p:ph type="body" idx="15"/>
          </p:nvPr>
        </p:nvSpPr>
        <p:spPr>
          <a:xfrm>
            <a:off x="385874" y="221018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May</a:t>
            </a:r>
          </a:p>
        </p:txBody>
      </p:sp>
      <p:sp>
        <p:nvSpPr>
          <p:cNvPr id="1321" name="Google Shape;1321;p6"/>
          <p:cNvSpPr>
            <a:spLocks noGrp="1"/>
          </p:cNvSpPr>
          <p:nvPr>
            <p:ph type="body" idx="20"/>
          </p:nvPr>
        </p:nvSpPr>
        <p:spPr>
          <a:xfrm>
            <a:off x="2346095" y="221018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/>
              <a:t>113</a:t>
            </a:r>
          </a:p>
        </p:txBody>
      </p:sp>
      <p:grpSp>
        <p:nvGrpSpPr>
          <p:cNvPr id="1322" name="Google Shape;1322;p6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23" name="Google Shape;1323;p6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4" name="Google Shape;1324;p6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25" name="Google Shape;1325;p6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Compared with previous 3 months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6" name="Google Shape;1326;p6"/>
          <p:cNvSpPr txBox="1"/>
          <p:nvPr/>
        </p:nvSpPr>
        <p:spPr>
          <a:xfrm>
            <a:off x="2704425" y="13431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7" name="Google Shape;1327;p6"/>
          <p:cNvSpPr txBox="1"/>
          <p:nvPr/>
        </p:nvSpPr>
        <p:spPr>
          <a:xfrm>
            <a:off x="395457" y="4624481"/>
            <a:ext cx="313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8" name="Google Shape;1328;p6"/>
          <p:cNvSpPr>
            <a:spLocks noGrp="1"/>
          </p:cNvSpPr>
          <p:nvPr>
            <p:ph type="body" idx="32"/>
          </p:nvPr>
        </p:nvSpPr>
        <p:spPr>
          <a:xfrm>
            <a:off x="4321607" y="149283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Avg. Full Resolution Time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9" name="Google Shape;1329;p6"/>
          <p:cNvSpPr>
            <a:spLocks noGrp="1"/>
          </p:cNvSpPr>
          <p:nvPr>
            <p:ph type="body" idx="20"/>
          </p:nvPr>
        </p:nvSpPr>
        <p:spPr>
          <a:xfrm>
            <a:off x="4315866" y="2204350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2.2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0" name="Google Shape;1330;p6"/>
          <p:cNvSpPr txBox="1"/>
          <p:nvPr/>
        </p:nvSpPr>
        <p:spPr>
          <a:xfrm>
            <a:off x="0" y="4888138"/>
            <a:ext cx="885825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July Summary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64 tickets – slight increase of +3.23%, confirming stable system behavior with consistent pre-filtering.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21 min FRT – significant improvement (-32.26%) vs. July, remaining far below the 2h SLA target.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18.3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resolution – sharp increase (+1307.7%) due to a few complex cases, though SLA compliance (24h) was maintained.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90% CSAT – small decline (-4.66%) but still a strong indicator of positive user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sentiment.Note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: Metrics exclude API-based tickets. 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Note: Metrics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exclude API-based tickets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. Total ticket volume exceeded 400 across all channels.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We remain focused on balancing complex request handling with responsiveness as internal demands evolve.</a:t>
            </a:r>
            <a:endParaRPr lang="en-US" sz="1050" dirty="0">
              <a:latin typeface="Didact Gothic" panose="020B0604020202020204" charset="0"/>
              <a:ea typeface="Inter" panose="020B0604020202020204" charset="0"/>
            </a:endParaRPr>
          </a:p>
        </p:txBody>
      </p:sp>
      <p:sp>
        <p:nvSpPr>
          <p:cNvPr id="1331" name="Google Shape;1331;p6"/>
          <p:cNvSpPr>
            <a:spLocks noGrp="1"/>
          </p:cNvSpPr>
          <p:nvPr>
            <p:ph type="body" idx="15"/>
          </p:nvPr>
        </p:nvSpPr>
        <p:spPr>
          <a:xfrm>
            <a:off x="390653" y="276057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June</a:t>
            </a:r>
          </a:p>
        </p:txBody>
      </p:sp>
      <p:sp>
        <p:nvSpPr>
          <p:cNvPr id="1332" name="Google Shape;1332;p6"/>
          <p:cNvSpPr>
            <a:spLocks noGrp="1"/>
          </p:cNvSpPr>
          <p:nvPr>
            <p:ph type="body" idx="20"/>
          </p:nvPr>
        </p:nvSpPr>
        <p:spPr>
          <a:xfrm>
            <a:off x="2350874" y="276057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83</a:t>
            </a:r>
          </a:p>
        </p:txBody>
      </p:sp>
      <p:sp>
        <p:nvSpPr>
          <p:cNvPr id="1333" name="Google Shape;1333;p6"/>
          <p:cNvSpPr>
            <a:spLocks noGrp="1"/>
          </p:cNvSpPr>
          <p:nvPr>
            <p:ph type="body" idx="20"/>
          </p:nvPr>
        </p:nvSpPr>
        <p:spPr>
          <a:xfrm>
            <a:off x="4320646" y="275473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1.1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4" name="Google Shape;1334;p6"/>
          <p:cNvSpPr>
            <a:spLocks noGrp="1"/>
          </p:cNvSpPr>
          <p:nvPr>
            <p:ph type="body" idx="15"/>
          </p:nvPr>
        </p:nvSpPr>
        <p:spPr>
          <a:xfrm>
            <a:off x="395447" y="332179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July</a:t>
            </a:r>
            <a:endParaRPr lang="en-US" sz="1200" dirty="0"/>
          </a:p>
        </p:txBody>
      </p:sp>
      <p:sp>
        <p:nvSpPr>
          <p:cNvPr id="1335" name="Google Shape;1335;p6"/>
          <p:cNvSpPr>
            <a:spLocks noGrp="1"/>
          </p:cNvSpPr>
          <p:nvPr>
            <p:ph type="body" idx="20"/>
          </p:nvPr>
        </p:nvSpPr>
        <p:spPr>
          <a:xfrm>
            <a:off x="2355668" y="332179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62</a:t>
            </a:r>
            <a:endParaRPr lang="en-US" sz="1200" dirty="0"/>
          </a:p>
        </p:txBody>
      </p:sp>
      <p:sp>
        <p:nvSpPr>
          <p:cNvPr id="1336" name="Google Shape;1336;p6"/>
          <p:cNvSpPr>
            <a:spLocks noGrp="1"/>
          </p:cNvSpPr>
          <p:nvPr>
            <p:ph type="body" idx="20"/>
          </p:nvPr>
        </p:nvSpPr>
        <p:spPr>
          <a:xfrm>
            <a:off x="4325439" y="331595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1.3 </a:t>
            </a:r>
            <a:r>
              <a:rPr lang="en-US" sz="1200" b="1" dirty="0" err="1"/>
              <a:t>hrs</a:t>
            </a:r>
            <a:endParaRPr lang="en-US" sz="900" b="1" dirty="0"/>
          </a:p>
        </p:txBody>
      </p:sp>
      <p:sp>
        <p:nvSpPr>
          <p:cNvPr id="1337" name="Google Shape;1337;p6"/>
          <p:cNvSpPr>
            <a:spLocks noGrp="1"/>
          </p:cNvSpPr>
          <p:nvPr>
            <p:ph type="body" idx="15"/>
          </p:nvPr>
        </p:nvSpPr>
        <p:spPr>
          <a:xfrm>
            <a:off x="390679" y="3974457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August</a:t>
            </a:r>
            <a:endParaRPr sz="1200" b="1" dirty="0"/>
          </a:p>
        </p:txBody>
      </p:sp>
      <p:sp>
        <p:nvSpPr>
          <p:cNvPr id="1338" name="Google Shape;1338;p6"/>
          <p:cNvSpPr>
            <a:spLocks noGrp="1"/>
          </p:cNvSpPr>
          <p:nvPr>
            <p:ph type="body" idx="20"/>
          </p:nvPr>
        </p:nvSpPr>
        <p:spPr>
          <a:xfrm>
            <a:off x="2350900" y="3974457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/>
              <a:t>64</a:t>
            </a:r>
            <a:endParaRPr dirty="0"/>
          </a:p>
        </p:txBody>
      </p:sp>
      <p:sp>
        <p:nvSpPr>
          <p:cNvPr id="1339" name="Google Shape;1339;p6"/>
          <p:cNvSpPr>
            <a:spLocks noGrp="1"/>
          </p:cNvSpPr>
          <p:nvPr>
            <p:ph type="body" idx="20"/>
          </p:nvPr>
        </p:nvSpPr>
        <p:spPr>
          <a:xfrm>
            <a:off x="4320671" y="396861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18.3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pic>
        <p:nvPicPr>
          <p:cNvPr id="1340" name="Google Shape;1340;p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451139" y="1672285"/>
            <a:ext cx="5529162" cy="3252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5059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Blocking issues key metrics overview</a:t>
            </a:r>
            <a:endParaRPr/>
          </a:p>
        </p:txBody>
      </p:sp>
      <p:sp>
        <p:nvSpPr>
          <p:cNvPr id="1347" name="Google Shape;1347;p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48" name="Google Shape;1348;p7"/>
          <p:cNvSpPr>
            <a:spLocks noGrp="1"/>
          </p:cNvSpPr>
          <p:nvPr>
            <p:ph type="body" idx="3"/>
          </p:nvPr>
        </p:nvSpPr>
        <p:spPr>
          <a:xfrm>
            <a:off x="4144088" y="2620944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9" name="Google Shape;1349;p7"/>
          <p:cNvSpPr>
            <a:spLocks noGrp="1"/>
          </p:cNvSpPr>
          <p:nvPr>
            <p:ph type="body" idx="8"/>
          </p:nvPr>
        </p:nvSpPr>
        <p:spPr>
          <a:xfrm>
            <a:off x="6283071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4</a:t>
            </a:r>
          </a:p>
        </p:txBody>
      </p:sp>
      <p:sp>
        <p:nvSpPr>
          <p:cNvPr id="1350" name="Google Shape;1350;p7"/>
          <p:cNvSpPr>
            <a:spLocks noGrp="1"/>
          </p:cNvSpPr>
          <p:nvPr>
            <p:ph type="body" idx="16"/>
          </p:nvPr>
        </p:nvSpPr>
        <p:spPr>
          <a:xfrm>
            <a:off x="8205107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4</a:t>
            </a:r>
            <a:endParaRPr sz="1200" dirty="0"/>
          </a:p>
        </p:txBody>
      </p:sp>
      <p:sp>
        <p:nvSpPr>
          <p:cNvPr id="1351" name="Google Shape;1351;p7"/>
          <p:cNvSpPr>
            <a:spLocks noGrp="1"/>
          </p:cNvSpPr>
          <p:nvPr>
            <p:ph type="body" idx="21"/>
          </p:nvPr>
        </p:nvSpPr>
        <p:spPr>
          <a:xfrm>
            <a:off x="10127142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accent4"/>
                </a:solidFill>
              </a:rPr>
              <a:t>0%</a:t>
            </a:r>
          </a:p>
        </p:txBody>
      </p:sp>
      <p:sp>
        <p:nvSpPr>
          <p:cNvPr id="1352" name="Google Shape;1352;p7"/>
          <p:cNvSpPr>
            <a:spLocks noGrp="1"/>
          </p:cNvSpPr>
          <p:nvPr>
            <p:ph type="body" idx="31"/>
          </p:nvPr>
        </p:nvSpPr>
        <p:spPr>
          <a:xfrm>
            <a:off x="6283071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July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3" name="Google Shape;1353;p7"/>
          <p:cNvSpPr>
            <a:spLocks noGrp="1"/>
          </p:cNvSpPr>
          <p:nvPr>
            <p:ph type="body" idx="32"/>
          </p:nvPr>
        </p:nvSpPr>
        <p:spPr>
          <a:xfrm>
            <a:off x="8202315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August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4" name="Google Shape;1354;p7"/>
          <p:cNvSpPr>
            <a:spLocks noGrp="1"/>
          </p:cNvSpPr>
          <p:nvPr>
            <p:ph type="body" idx="33"/>
          </p:nvPr>
        </p:nvSpPr>
        <p:spPr>
          <a:xfrm>
            <a:off x="10129114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5" name="Google Shape;1355;p7"/>
          <p:cNvSpPr>
            <a:spLocks noGrp="1"/>
          </p:cNvSpPr>
          <p:nvPr>
            <p:ph type="body" idx="6"/>
          </p:nvPr>
        </p:nvSpPr>
        <p:spPr>
          <a:xfrm>
            <a:off x="4134713" y="3766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6" name="Google Shape;1356;p7"/>
          <p:cNvSpPr>
            <a:spLocks noGrp="1"/>
          </p:cNvSpPr>
          <p:nvPr>
            <p:ph type="body" idx="7"/>
          </p:nvPr>
        </p:nvSpPr>
        <p:spPr>
          <a:xfrm>
            <a:off x="4134713" y="4321819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7" name="Google Shape;1357;p7"/>
          <p:cNvSpPr>
            <a:spLocks noGrp="1"/>
          </p:cNvSpPr>
          <p:nvPr>
            <p:ph type="body" idx="14"/>
          </p:nvPr>
        </p:nvSpPr>
        <p:spPr>
          <a:xfrm>
            <a:off x="6274651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0.2 </a:t>
            </a:r>
            <a:r>
              <a:rPr lang="en-US" sz="1200" b="1" dirty="0" err="1"/>
              <a:t>hrs</a:t>
            </a:r>
            <a:endParaRPr lang="en-US" sz="1200" dirty="0"/>
          </a:p>
        </p:txBody>
      </p:sp>
      <p:sp>
        <p:nvSpPr>
          <p:cNvPr id="1358" name="Google Shape;1358;p7"/>
          <p:cNvSpPr>
            <a:spLocks noGrp="1"/>
          </p:cNvSpPr>
          <p:nvPr>
            <p:ph type="body" idx="15"/>
          </p:nvPr>
        </p:nvSpPr>
        <p:spPr>
          <a:xfrm>
            <a:off x="6274651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18.4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59" name="Google Shape;1359;p7"/>
          <p:cNvSpPr>
            <a:spLocks noGrp="1"/>
          </p:cNvSpPr>
          <p:nvPr>
            <p:ph type="body" idx="19"/>
          </p:nvPr>
        </p:nvSpPr>
        <p:spPr>
          <a:xfrm>
            <a:off x="8196686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0.2 </a:t>
            </a:r>
            <a:r>
              <a:rPr lang="en-US" sz="1200" b="1" dirty="0" err="1"/>
              <a:t>hrs</a:t>
            </a:r>
            <a:endParaRPr lang="en-US" sz="1200" dirty="0"/>
          </a:p>
        </p:txBody>
      </p:sp>
      <p:sp>
        <p:nvSpPr>
          <p:cNvPr id="1360" name="Google Shape;1360;p7"/>
          <p:cNvSpPr>
            <a:spLocks noGrp="1"/>
          </p:cNvSpPr>
          <p:nvPr>
            <p:ph type="body" idx="20"/>
          </p:nvPr>
        </p:nvSpPr>
        <p:spPr>
          <a:xfrm>
            <a:off x="8196686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28.1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61" name="Google Shape;1361;p7"/>
          <p:cNvSpPr>
            <a:spLocks noGrp="1"/>
          </p:cNvSpPr>
          <p:nvPr>
            <p:ph type="body" idx="24"/>
          </p:nvPr>
        </p:nvSpPr>
        <p:spPr>
          <a:xfrm>
            <a:off x="10118722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>
                <a:solidFill>
                  <a:srgbClr val="00B050"/>
                </a:solidFill>
              </a:rPr>
              <a:t>0%</a:t>
            </a:r>
            <a:endParaRPr sz="1200" b="1" dirty="0">
              <a:solidFill>
                <a:srgbClr val="00B050"/>
              </a:solidFill>
            </a:endParaRPr>
          </a:p>
        </p:txBody>
      </p:sp>
      <p:sp>
        <p:nvSpPr>
          <p:cNvPr id="1362" name="Google Shape;1362;p7"/>
          <p:cNvSpPr>
            <a:spLocks noGrp="1"/>
          </p:cNvSpPr>
          <p:nvPr>
            <p:ph type="body" idx="25"/>
          </p:nvPr>
        </p:nvSpPr>
        <p:spPr>
          <a:xfrm>
            <a:off x="10118722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FF0000"/>
                </a:solidFill>
              </a:rPr>
              <a:t>+52.72%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363" name="Google Shape;1363;p7"/>
          <p:cNvSpPr>
            <a:spLocks noGrp="1"/>
          </p:cNvSpPr>
          <p:nvPr>
            <p:ph type="body" idx="4"/>
          </p:nvPr>
        </p:nvSpPr>
        <p:spPr>
          <a:xfrm>
            <a:off x="4134713" y="3175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4" name="Google Shape;1364;p7"/>
          <p:cNvSpPr>
            <a:spLocks noGrp="1"/>
          </p:cNvSpPr>
          <p:nvPr>
            <p:ph type="body" idx="9"/>
          </p:nvPr>
        </p:nvSpPr>
        <p:spPr>
          <a:xfrm>
            <a:off x="6274651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4</a:t>
            </a:r>
          </a:p>
        </p:txBody>
      </p:sp>
      <p:sp>
        <p:nvSpPr>
          <p:cNvPr id="1365" name="Google Shape;1365;p7"/>
          <p:cNvSpPr>
            <a:spLocks noGrp="1"/>
          </p:cNvSpPr>
          <p:nvPr>
            <p:ph type="body" idx="17"/>
          </p:nvPr>
        </p:nvSpPr>
        <p:spPr>
          <a:xfrm>
            <a:off x="8196686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4</a:t>
            </a:r>
            <a:endParaRPr sz="1200" dirty="0"/>
          </a:p>
        </p:txBody>
      </p:sp>
      <p:sp>
        <p:nvSpPr>
          <p:cNvPr id="1366" name="Google Shape;1366;p7"/>
          <p:cNvSpPr>
            <a:spLocks noGrp="1"/>
          </p:cNvSpPr>
          <p:nvPr>
            <p:ph type="body" idx="22"/>
          </p:nvPr>
        </p:nvSpPr>
        <p:spPr>
          <a:xfrm>
            <a:off x="10118722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accent4"/>
                </a:solidFill>
              </a:rPr>
              <a:t>0%</a:t>
            </a:r>
          </a:p>
        </p:txBody>
      </p:sp>
      <p:grpSp>
        <p:nvGrpSpPr>
          <p:cNvPr id="1367" name="Google Shape;1367;p7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68" name="Google Shape;1368;p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9" name="Google Shape;1369;p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70" name="Google Shape;1370;p7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Monthly metrics and changes for the reported blocking issues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1" name="Google Shape;1371;p7"/>
          <p:cNvSpPr txBox="1"/>
          <p:nvPr/>
        </p:nvSpPr>
        <p:spPr>
          <a:xfrm>
            <a:off x="189825" y="18003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2" name="Google Shape;1372;p7"/>
          <p:cNvSpPr txBox="1"/>
          <p:nvPr/>
        </p:nvSpPr>
        <p:spPr>
          <a:xfrm>
            <a:off x="266656" y="1727620"/>
            <a:ext cx="371165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Blocking issue volume remained stable in August with 4 reported cases,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the same as July, confirming a consistent and relatively low incidence of urgent system blockers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Overall resolution performance showed mixed results: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First response times stayed fast and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 stable at 12 minutes (0.2 </a:t>
            </a:r>
            <a:r>
              <a:rPr lang="en-US" sz="11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), fully within SLA thresholds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and ensuring prompt engagement for critical tickets.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Average resolution time increased to 28.1 </a:t>
            </a:r>
            <a:r>
              <a:rPr lang="en-US" sz="1100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(+52.7% vs July), driven by a few particularly complex cases that extended beyond the usual cycle. 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Despite this rise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, all tickets were still resolved within the 24-hour SLA.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We're continuing efforts to identify and mitigate blocking issues earlier in the lifecycle.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Learnings from July are being applied to further refine prioritization and routing processes for complex case handling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.</a:t>
            </a:r>
          </a:p>
        </p:txBody>
      </p:sp>
      <p:sp>
        <p:nvSpPr>
          <p:cNvPr id="1373" name="Google Shape;1373;p7"/>
          <p:cNvSpPr txBox="1"/>
          <p:nvPr/>
        </p:nvSpPr>
        <p:spPr>
          <a:xfrm>
            <a:off x="4134725" y="6022725"/>
            <a:ext cx="6752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Number of tickets received per topic</a:t>
            </a:r>
            <a:endParaRPr/>
          </a:p>
        </p:txBody>
      </p:sp>
      <p:sp>
        <p:nvSpPr>
          <p:cNvPr id="1380" name="Google Shape;1380;p8"/>
          <p:cNvSpPr>
            <a:spLocks noGrp="1"/>
          </p:cNvSpPr>
          <p:nvPr>
            <p:ph type="body" idx="3"/>
          </p:nvPr>
        </p:nvSpPr>
        <p:spPr>
          <a:xfrm>
            <a:off x="5613385" y="3489504"/>
            <a:ext cx="2726099" cy="45136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381" name="Google Shape;1381;p8"/>
          <p:cNvSpPr>
            <a:spLocks noGrp="1"/>
          </p:cNvSpPr>
          <p:nvPr>
            <p:ph type="body" idx="7"/>
          </p:nvPr>
        </p:nvSpPr>
        <p:spPr>
          <a:xfrm>
            <a:off x="5613385" y="2316051"/>
            <a:ext cx="2726100" cy="4038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Other</a:t>
            </a:r>
          </a:p>
        </p:txBody>
      </p:sp>
      <p:sp>
        <p:nvSpPr>
          <p:cNvPr id="1382" name="Google Shape;1382;p8"/>
          <p:cNvSpPr>
            <a:spLocks noGrp="1"/>
          </p:cNvSpPr>
          <p:nvPr>
            <p:ph type="body" idx="31"/>
          </p:nvPr>
        </p:nvSpPr>
        <p:spPr>
          <a:xfrm>
            <a:off x="8684357" y="1683426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3" name="Google Shape;1383;p8"/>
          <p:cNvSpPr>
            <a:spLocks noGrp="1"/>
          </p:cNvSpPr>
          <p:nvPr>
            <p:ph type="body" idx="6"/>
          </p:nvPr>
        </p:nvSpPr>
        <p:spPr>
          <a:xfrm>
            <a:off x="5601080" y="4147583"/>
            <a:ext cx="2726100" cy="40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Request to be added to user group</a:t>
            </a:r>
          </a:p>
        </p:txBody>
      </p:sp>
      <p:sp>
        <p:nvSpPr>
          <p:cNvPr id="1384" name="Google Shape;1384;p8"/>
          <p:cNvSpPr>
            <a:spLocks noGrp="1"/>
          </p:cNvSpPr>
          <p:nvPr>
            <p:ph type="body" idx="7"/>
          </p:nvPr>
        </p:nvSpPr>
        <p:spPr>
          <a:xfrm>
            <a:off x="5585107" y="4758094"/>
            <a:ext cx="2726100" cy="61051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</p:txBody>
      </p:sp>
      <p:sp>
        <p:nvSpPr>
          <p:cNvPr id="1385" name="Google Shape;1385;p8"/>
          <p:cNvSpPr>
            <a:spLocks noGrp="1"/>
          </p:cNvSpPr>
          <p:nvPr>
            <p:ph type="body" idx="3"/>
          </p:nvPr>
        </p:nvSpPr>
        <p:spPr>
          <a:xfrm>
            <a:off x="8697046" y="3549157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6" name="Google Shape;1386;p8"/>
          <p:cNvSpPr>
            <a:spLocks noGrp="1"/>
          </p:cNvSpPr>
          <p:nvPr>
            <p:ph type="body" idx="7"/>
          </p:nvPr>
        </p:nvSpPr>
        <p:spPr>
          <a:xfrm>
            <a:off x="8684346" y="233327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7" name="Google Shape;1387;p8"/>
          <p:cNvSpPr>
            <a:spLocks noGrp="1"/>
          </p:cNvSpPr>
          <p:nvPr>
            <p:ph type="body" idx="6"/>
          </p:nvPr>
        </p:nvSpPr>
        <p:spPr>
          <a:xfrm>
            <a:off x="8678386" y="4157099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1388" name="Google Shape;1388;p8"/>
          <p:cNvSpPr>
            <a:spLocks noGrp="1"/>
          </p:cNvSpPr>
          <p:nvPr>
            <p:ph type="body" idx="7"/>
          </p:nvPr>
        </p:nvSpPr>
        <p:spPr>
          <a:xfrm>
            <a:off x="8670648" y="476504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9" name="Google Shape;1389;p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August 2025</a:t>
            </a:r>
          </a:p>
        </p:txBody>
      </p:sp>
      <p:sp>
        <p:nvSpPr>
          <p:cNvPr id="1390" name="Google Shape;1390;p8"/>
          <p:cNvSpPr txBox="1"/>
          <p:nvPr/>
        </p:nvSpPr>
        <p:spPr>
          <a:xfrm>
            <a:off x="190671" y="1617413"/>
            <a:ext cx="4752031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August showed a steady stream of recurring technical topics, with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issues again dominating support requests. Compared to July, requests for new projects and group access decreased, while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-related troubleshooting slightly increased.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📌 The most notable trends this month include: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✔️ 9 tickets related to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consistent demand for troubleshooting and environment setup.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✔️ 1 ticket requesting the creation of a new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Abstra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Project – reflecting limited onboarding activity this cycle.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✔️ 1 ticket requesting to be added to a user group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supporting access and permissions management.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✔️ 1 ticket under Other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minor internal tool support and troubleshooting.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✔️ 0 tickets for enabling CI access to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CodeArtifact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registry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– a decrease compared to July, suggesting reduced activity in developer pipeline requests.</a:t>
            </a:r>
          </a:p>
        </p:txBody>
      </p:sp>
      <p:grpSp>
        <p:nvGrpSpPr>
          <p:cNvPr id="1391" name="Google Shape;1391;p8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92" name="Google Shape;1392;p8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3" name="Google Shape;1393;p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94" name="Google Shape;1394;p8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Increasing tickets related to Dataset Creation as well as SageMaker issues.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5" name="Google Shape;1395;p8"/>
          <p:cNvSpPr>
            <a:spLocks noGrp="1"/>
          </p:cNvSpPr>
          <p:nvPr>
            <p:ph type="body" idx="7"/>
          </p:nvPr>
        </p:nvSpPr>
        <p:spPr>
          <a:xfrm>
            <a:off x="5613385" y="2926561"/>
            <a:ext cx="2726100" cy="4038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SageMaker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Issues</a:t>
            </a:r>
          </a:p>
        </p:txBody>
      </p:sp>
      <p:sp>
        <p:nvSpPr>
          <p:cNvPr id="1396" name="Google Shape;1396;p8"/>
          <p:cNvSpPr>
            <a:spLocks noGrp="1"/>
          </p:cNvSpPr>
          <p:nvPr>
            <p:ph type="body" idx="7"/>
          </p:nvPr>
        </p:nvSpPr>
        <p:spPr>
          <a:xfrm>
            <a:off x="8678386" y="2928361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  <a:endParaRPr dirty="0"/>
          </a:p>
        </p:txBody>
      </p:sp>
      <p:sp>
        <p:nvSpPr>
          <p:cNvPr id="1397" name="Google Shape;1397;p8"/>
          <p:cNvSpPr>
            <a:spLocks noGrp="1"/>
          </p:cNvSpPr>
          <p:nvPr>
            <p:ph type="body" idx="31"/>
          </p:nvPr>
        </p:nvSpPr>
        <p:spPr>
          <a:xfrm>
            <a:off x="5627482" y="1665676"/>
            <a:ext cx="26979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Topic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97">
      <a:dk1>
        <a:srgbClr val="000000"/>
      </a:dk1>
      <a:lt1>
        <a:srgbClr val="FFFFFF"/>
      </a:lt1>
      <a:dk2>
        <a:srgbClr val="FAF3EB"/>
      </a:dk2>
      <a:lt2>
        <a:srgbClr val="D9D9D9"/>
      </a:lt2>
      <a:accent1>
        <a:srgbClr val="1439C1"/>
      </a:accent1>
      <a:accent2>
        <a:srgbClr val="009EFF"/>
      </a:accent2>
      <a:accent3>
        <a:srgbClr val="32C6C6"/>
      </a:accent3>
      <a:accent4>
        <a:srgbClr val="2CB546"/>
      </a:accent4>
      <a:accent5>
        <a:srgbClr val="FFC200"/>
      </a:accent5>
      <a:accent6>
        <a:srgbClr val="FFBDE0"/>
      </a:accent6>
      <a:hlink>
        <a:srgbClr val="009EFF"/>
      </a:hlink>
      <a:folHlink>
        <a:srgbClr val="2629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3480</TotalTime>
  <Words>3166</Words>
  <Application>Microsoft Office PowerPoint</Application>
  <PresentationFormat>Custom</PresentationFormat>
  <Paragraphs>481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Inter</vt:lpstr>
      <vt:lpstr>Didact Gothic</vt:lpstr>
      <vt:lpstr>Inter Medium</vt:lpstr>
      <vt:lpstr>Arial</vt:lpstr>
      <vt:lpstr>Inter ExtraLight</vt:lpstr>
      <vt:lpstr>Thème Office</vt:lpstr>
      <vt:lpstr>Simple Light</vt:lpstr>
      <vt:lpstr>Customer success  Monthly support report</vt:lpstr>
      <vt:lpstr>Agenda</vt:lpstr>
      <vt:lpstr>Executive Summary</vt:lpstr>
      <vt:lpstr>Agenda</vt:lpstr>
      <vt:lpstr>Abstra at a glance - Fullstory Metrics</vt:lpstr>
      <vt:lpstr>Key metrics overview</vt:lpstr>
      <vt:lpstr>Monthly Ticket Counts &amp; Average Resolution Times</vt:lpstr>
      <vt:lpstr>Blocking issues key metrics overview</vt:lpstr>
      <vt:lpstr>Number of tickets received per topic</vt:lpstr>
      <vt:lpstr>Trend in topics received compared with previous month</vt:lpstr>
      <vt:lpstr>Tickets per squad</vt:lpstr>
      <vt:lpstr>Help Center article views - August 2025</vt:lpstr>
      <vt:lpstr>🏆 Superstar of the month!</vt:lpstr>
      <vt:lpstr>Agenda</vt:lpstr>
      <vt:lpstr>Customer success roadmap timeline</vt:lpstr>
      <vt:lpstr>Agenda</vt:lpstr>
      <vt:lpstr>Customer success Q3 Roadmap items (RIs)</vt:lpstr>
      <vt:lpstr>RI#1:  Zendesk – Focal point for all support requests</vt:lpstr>
      <vt:lpstr>RI#2 PostHog Analytics Rollout for Support Operations</vt:lpstr>
      <vt:lpstr>Agenda</vt:lpstr>
      <vt:lpstr>Next steps for Customer Success</vt:lpstr>
      <vt:lpstr>Agenda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success  Monthly support report</dc:title>
  <dc:creator>LM_Win10</dc:creator>
  <cp:lastModifiedBy>Lazar Milicevic</cp:lastModifiedBy>
  <cp:revision>112</cp:revision>
  <dcterms:modified xsi:type="dcterms:W3CDTF">2025-09-08T21:09:44Z</dcterms:modified>
</cp:coreProperties>
</file>